
<file path=[Content_Types].xml><?xml version="1.0" encoding="utf-8"?>
<Types xmlns="http://schemas.openxmlformats.org/package/2006/content-types">
  <Default Extension="docx" ContentType="application/vnd.openxmlformats-officedocument.wordprocessingml.documen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302" r:id="rId3"/>
    <p:sldId id="258" r:id="rId4"/>
    <p:sldId id="259" r:id="rId5"/>
    <p:sldId id="260" r:id="rId6"/>
    <p:sldId id="261" r:id="rId7"/>
    <p:sldId id="265" r:id="rId8"/>
    <p:sldId id="303" r:id="rId9"/>
    <p:sldId id="310" r:id="rId10"/>
    <p:sldId id="305" r:id="rId11"/>
    <p:sldId id="307" r:id="rId12"/>
    <p:sldId id="308" r:id="rId13"/>
    <p:sldId id="30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5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FC232A-0EBB-499E-97A1-0DF0B98C4943}" type="datetimeFigureOut">
              <a:rPr lang="en-GB" smtClean="0"/>
              <a:t>13/02/2023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E8B839-AE2D-4D45-BCE9-CBC66EDF8899}" type="slidenum">
              <a:rPr lang="en-GB" smtClean="0"/>
              <a:t>‹#›</a:t>
            </a:fld>
            <a:endParaRPr lang="en-GB"/>
          </a:p>
        </p:txBody>
      </p:sp>
    </p:spTree>
    <p:extLst>
      <p:ext uri="{BB962C8B-B14F-4D97-AF65-F5344CB8AC3E}">
        <p14:creationId xmlns:p14="http://schemas.microsoft.com/office/powerpoint/2010/main" val="815816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2E939-4BD6-4D6C-BC37-85F96FD1D13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7FDFC81-235C-451B-A493-D4D8B63C08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E411F26-2447-4B6C-8E75-AE8C06B8ACA5}"/>
              </a:ext>
            </a:extLst>
          </p:cNvPr>
          <p:cNvSpPr>
            <a:spLocks noGrp="1"/>
          </p:cNvSpPr>
          <p:nvPr>
            <p:ph type="dt" sz="half" idx="10"/>
          </p:nvPr>
        </p:nvSpPr>
        <p:spPr/>
        <p:txBody>
          <a:bodyPr/>
          <a:lstStyle/>
          <a:p>
            <a:fld id="{58CBD208-99B5-4747-9022-AB6B545B7484}" type="datetimeFigureOut">
              <a:rPr lang="en-GB" smtClean="0"/>
              <a:t>13/02/2023</a:t>
            </a:fld>
            <a:endParaRPr lang="en-GB"/>
          </a:p>
        </p:txBody>
      </p:sp>
      <p:sp>
        <p:nvSpPr>
          <p:cNvPr id="5" name="Footer Placeholder 4">
            <a:extLst>
              <a:ext uri="{FF2B5EF4-FFF2-40B4-BE49-F238E27FC236}">
                <a16:creationId xmlns:a16="http://schemas.microsoft.com/office/drawing/2014/main" id="{2CEB5843-0DC6-4FED-A007-317FD5B874D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7A405F-CFA8-41CF-B495-3C68FA779171}"/>
              </a:ext>
            </a:extLst>
          </p:cNvPr>
          <p:cNvSpPr>
            <a:spLocks noGrp="1"/>
          </p:cNvSpPr>
          <p:nvPr>
            <p:ph type="sldNum" sz="quarter" idx="12"/>
          </p:nvPr>
        </p:nvSpPr>
        <p:spPr/>
        <p:txBody>
          <a:bodyPr/>
          <a:lstStyle/>
          <a:p>
            <a:fld id="{37BBB5BD-1DAD-4A6C-AF84-8DE94CE10F00}" type="slidenum">
              <a:rPr lang="en-GB" smtClean="0"/>
              <a:t>‹#›</a:t>
            </a:fld>
            <a:endParaRPr lang="en-GB"/>
          </a:p>
        </p:txBody>
      </p:sp>
    </p:spTree>
    <p:extLst>
      <p:ext uri="{BB962C8B-B14F-4D97-AF65-F5344CB8AC3E}">
        <p14:creationId xmlns:p14="http://schemas.microsoft.com/office/powerpoint/2010/main" val="4042908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7E9B4-27A0-4112-B269-4F9355650F1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29DC0C6-6EE6-46B6-8D6E-73CFDF5DF7B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6ECBF6A-D899-42DE-8C9D-B0B9C361CAF3}"/>
              </a:ext>
            </a:extLst>
          </p:cNvPr>
          <p:cNvSpPr>
            <a:spLocks noGrp="1"/>
          </p:cNvSpPr>
          <p:nvPr>
            <p:ph type="dt" sz="half" idx="10"/>
          </p:nvPr>
        </p:nvSpPr>
        <p:spPr/>
        <p:txBody>
          <a:bodyPr/>
          <a:lstStyle/>
          <a:p>
            <a:fld id="{58CBD208-99B5-4747-9022-AB6B545B7484}" type="datetimeFigureOut">
              <a:rPr lang="en-GB" smtClean="0"/>
              <a:t>13/02/2023</a:t>
            </a:fld>
            <a:endParaRPr lang="en-GB"/>
          </a:p>
        </p:txBody>
      </p:sp>
      <p:sp>
        <p:nvSpPr>
          <p:cNvPr id="5" name="Footer Placeholder 4">
            <a:extLst>
              <a:ext uri="{FF2B5EF4-FFF2-40B4-BE49-F238E27FC236}">
                <a16:creationId xmlns:a16="http://schemas.microsoft.com/office/drawing/2014/main" id="{146FCBF2-3BCB-4041-AE84-D3B4648F0CA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EBA88E5-C267-44B3-962C-EACD6662AFEF}"/>
              </a:ext>
            </a:extLst>
          </p:cNvPr>
          <p:cNvSpPr>
            <a:spLocks noGrp="1"/>
          </p:cNvSpPr>
          <p:nvPr>
            <p:ph type="sldNum" sz="quarter" idx="12"/>
          </p:nvPr>
        </p:nvSpPr>
        <p:spPr/>
        <p:txBody>
          <a:bodyPr/>
          <a:lstStyle/>
          <a:p>
            <a:fld id="{37BBB5BD-1DAD-4A6C-AF84-8DE94CE10F00}" type="slidenum">
              <a:rPr lang="en-GB" smtClean="0"/>
              <a:t>‹#›</a:t>
            </a:fld>
            <a:endParaRPr lang="en-GB"/>
          </a:p>
        </p:txBody>
      </p:sp>
    </p:spTree>
    <p:extLst>
      <p:ext uri="{BB962C8B-B14F-4D97-AF65-F5344CB8AC3E}">
        <p14:creationId xmlns:p14="http://schemas.microsoft.com/office/powerpoint/2010/main" val="559072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E95178-58BC-4343-9C1B-DE03A52B83B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9FCEB25-0BDF-4C2E-B4B7-940DA40F15F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969273F-B2F6-4FD0-ACB1-63187C6DECFE}"/>
              </a:ext>
            </a:extLst>
          </p:cNvPr>
          <p:cNvSpPr>
            <a:spLocks noGrp="1"/>
          </p:cNvSpPr>
          <p:nvPr>
            <p:ph type="dt" sz="half" idx="10"/>
          </p:nvPr>
        </p:nvSpPr>
        <p:spPr/>
        <p:txBody>
          <a:bodyPr/>
          <a:lstStyle/>
          <a:p>
            <a:fld id="{58CBD208-99B5-4747-9022-AB6B545B7484}" type="datetimeFigureOut">
              <a:rPr lang="en-GB" smtClean="0"/>
              <a:t>13/02/2023</a:t>
            </a:fld>
            <a:endParaRPr lang="en-GB"/>
          </a:p>
        </p:txBody>
      </p:sp>
      <p:sp>
        <p:nvSpPr>
          <p:cNvPr id="5" name="Footer Placeholder 4">
            <a:extLst>
              <a:ext uri="{FF2B5EF4-FFF2-40B4-BE49-F238E27FC236}">
                <a16:creationId xmlns:a16="http://schemas.microsoft.com/office/drawing/2014/main" id="{51014C62-15DA-4FCA-BEC9-D8DD197F163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A13C06C-D1E5-45F4-9C22-A4C181AD0B21}"/>
              </a:ext>
            </a:extLst>
          </p:cNvPr>
          <p:cNvSpPr>
            <a:spLocks noGrp="1"/>
          </p:cNvSpPr>
          <p:nvPr>
            <p:ph type="sldNum" sz="quarter" idx="12"/>
          </p:nvPr>
        </p:nvSpPr>
        <p:spPr/>
        <p:txBody>
          <a:bodyPr/>
          <a:lstStyle/>
          <a:p>
            <a:fld id="{37BBB5BD-1DAD-4A6C-AF84-8DE94CE10F00}" type="slidenum">
              <a:rPr lang="en-GB" smtClean="0"/>
              <a:t>‹#›</a:t>
            </a:fld>
            <a:endParaRPr lang="en-GB"/>
          </a:p>
        </p:txBody>
      </p:sp>
    </p:spTree>
    <p:extLst>
      <p:ext uri="{BB962C8B-B14F-4D97-AF65-F5344CB8AC3E}">
        <p14:creationId xmlns:p14="http://schemas.microsoft.com/office/powerpoint/2010/main" val="3953679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FEE9C-376E-40D7-A426-9F43BF6D4B5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0621572-93DC-4910-8C4B-8239CA10AC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CFF326A-467D-42FB-9A1E-3F79D2EF2794}"/>
              </a:ext>
            </a:extLst>
          </p:cNvPr>
          <p:cNvSpPr>
            <a:spLocks noGrp="1"/>
          </p:cNvSpPr>
          <p:nvPr>
            <p:ph type="dt" sz="half" idx="10"/>
          </p:nvPr>
        </p:nvSpPr>
        <p:spPr/>
        <p:txBody>
          <a:bodyPr/>
          <a:lstStyle/>
          <a:p>
            <a:fld id="{58CBD208-99B5-4747-9022-AB6B545B7484}" type="datetimeFigureOut">
              <a:rPr lang="en-GB" smtClean="0"/>
              <a:t>13/02/2023</a:t>
            </a:fld>
            <a:endParaRPr lang="en-GB"/>
          </a:p>
        </p:txBody>
      </p:sp>
      <p:sp>
        <p:nvSpPr>
          <p:cNvPr id="5" name="Footer Placeholder 4">
            <a:extLst>
              <a:ext uri="{FF2B5EF4-FFF2-40B4-BE49-F238E27FC236}">
                <a16:creationId xmlns:a16="http://schemas.microsoft.com/office/drawing/2014/main" id="{E4B9231B-1724-4752-8423-FFDF84942ED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6D4746-F49F-4301-8FBE-76AC19897E0E}"/>
              </a:ext>
            </a:extLst>
          </p:cNvPr>
          <p:cNvSpPr>
            <a:spLocks noGrp="1"/>
          </p:cNvSpPr>
          <p:nvPr>
            <p:ph type="sldNum" sz="quarter" idx="12"/>
          </p:nvPr>
        </p:nvSpPr>
        <p:spPr/>
        <p:txBody>
          <a:bodyPr/>
          <a:lstStyle/>
          <a:p>
            <a:fld id="{37BBB5BD-1DAD-4A6C-AF84-8DE94CE10F00}" type="slidenum">
              <a:rPr lang="en-GB" smtClean="0"/>
              <a:t>‹#›</a:t>
            </a:fld>
            <a:endParaRPr lang="en-GB"/>
          </a:p>
        </p:txBody>
      </p:sp>
    </p:spTree>
    <p:extLst>
      <p:ext uri="{BB962C8B-B14F-4D97-AF65-F5344CB8AC3E}">
        <p14:creationId xmlns:p14="http://schemas.microsoft.com/office/powerpoint/2010/main" val="2779918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38546-DFD2-495E-B290-DBFD54DFA5B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9E2EAA2-8F78-4D3B-9D84-3125067C98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F73B292-F3B1-4BE0-BC21-6D773E09BBE3}"/>
              </a:ext>
            </a:extLst>
          </p:cNvPr>
          <p:cNvSpPr>
            <a:spLocks noGrp="1"/>
          </p:cNvSpPr>
          <p:nvPr>
            <p:ph type="dt" sz="half" idx="10"/>
          </p:nvPr>
        </p:nvSpPr>
        <p:spPr/>
        <p:txBody>
          <a:bodyPr/>
          <a:lstStyle/>
          <a:p>
            <a:fld id="{58CBD208-99B5-4747-9022-AB6B545B7484}" type="datetimeFigureOut">
              <a:rPr lang="en-GB" smtClean="0"/>
              <a:t>13/02/2023</a:t>
            </a:fld>
            <a:endParaRPr lang="en-GB"/>
          </a:p>
        </p:txBody>
      </p:sp>
      <p:sp>
        <p:nvSpPr>
          <p:cNvPr id="5" name="Footer Placeholder 4">
            <a:extLst>
              <a:ext uri="{FF2B5EF4-FFF2-40B4-BE49-F238E27FC236}">
                <a16:creationId xmlns:a16="http://schemas.microsoft.com/office/drawing/2014/main" id="{2502CBA6-F45E-45E3-984E-16B3C7634CD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A23E5A6-65F7-4EE6-87A0-E6BA721C8CFD}"/>
              </a:ext>
            </a:extLst>
          </p:cNvPr>
          <p:cNvSpPr>
            <a:spLocks noGrp="1"/>
          </p:cNvSpPr>
          <p:nvPr>
            <p:ph type="sldNum" sz="quarter" idx="12"/>
          </p:nvPr>
        </p:nvSpPr>
        <p:spPr/>
        <p:txBody>
          <a:bodyPr/>
          <a:lstStyle/>
          <a:p>
            <a:fld id="{37BBB5BD-1DAD-4A6C-AF84-8DE94CE10F00}" type="slidenum">
              <a:rPr lang="en-GB" smtClean="0"/>
              <a:t>‹#›</a:t>
            </a:fld>
            <a:endParaRPr lang="en-GB"/>
          </a:p>
        </p:txBody>
      </p:sp>
    </p:spTree>
    <p:extLst>
      <p:ext uri="{BB962C8B-B14F-4D97-AF65-F5344CB8AC3E}">
        <p14:creationId xmlns:p14="http://schemas.microsoft.com/office/powerpoint/2010/main" val="3964471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5D2F2-E84B-4B33-A33C-DBA039203CE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2007D95-2E38-4389-9E6F-CAF5E5DE3B1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D6AAA4C-DFC1-4EAF-8968-D0D2F102574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DDF2569-D9F2-4F69-8549-0FBA2FF1249F}"/>
              </a:ext>
            </a:extLst>
          </p:cNvPr>
          <p:cNvSpPr>
            <a:spLocks noGrp="1"/>
          </p:cNvSpPr>
          <p:nvPr>
            <p:ph type="dt" sz="half" idx="10"/>
          </p:nvPr>
        </p:nvSpPr>
        <p:spPr/>
        <p:txBody>
          <a:bodyPr/>
          <a:lstStyle/>
          <a:p>
            <a:fld id="{58CBD208-99B5-4747-9022-AB6B545B7484}" type="datetimeFigureOut">
              <a:rPr lang="en-GB" smtClean="0"/>
              <a:t>13/02/2023</a:t>
            </a:fld>
            <a:endParaRPr lang="en-GB"/>
          </a:p>
        </p:txBody>
      </p:sp>
      <p:sp>
        <p:nvSpPr>
          <p:cNvPr id="6" name="Footer Placeholder 5">
            <a:extLst>
              <a:ext uri="{FF2B5EF4-FFF2-40B4-BE49-F238E27FC236}">
                <a16:creationId xmlns:a16="http://schemas.microsoft.com/office/drawing/2014/main" id="{2F399D80-9B3A-4234-8B0F-A7410FE7967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47A2B6C-2BE9-4CC2-A1C2-542B976B53A6}"/>
              </a:ext>
            </a:extLst>
          </p:cNvPr>
          <p:cNvSpPr>
            <a:spLocks noGrp="1"/>
          </p:cNvSpPr>
          <p:nvPr>
            <p:ph type="sldNum" sz="quarter" idx="12"/>
          </p:nvPr>
        </p:nvSpPr>
        <p:spPr/>
        <p:txBody>
          <a:bodyPr/>
          <a:lstStyle/>
          <a:p>
            <a:fld id="{37BBB5BD-1DAD-4A6C-AF84-8DE94CE10F00}" type="slidenum">
              <a:rPr lang="en-GB" smtClean="0"/>
              <a:t>‹#›</a:t>
            </a:fld>
            <a:endParaRPr lang="en-GB"/>
          </a:p>
        </p:txBody>
      </p:sp>
    </p:spTree>
    <p:extLst>
      <p:ext uri="{BB962C8B-B14F-4D97-AF65-F5344CB8AC3E}">
        <p14:creationId xmlns:p14="http://schemas.microsoft.com/office/powerpoint/2010/main" val="3103821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1CA3D-8EA3-4ED3-86BE-C09B7B153D5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AF656DA-8F97-4A5F-BA6B-26CC56A773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D8AC4BF-F001-431B-B438-1B25DD8337D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E170EE0-AB61-402A-B7C3-71675C530E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12BFD08-D253-4B27-98CC-E2432B96452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64EBD09-D3FF-46EE-A1D6-DD4469D2DFF3}"/>
              </a:ext>
            </a:extLst>
          </p:cNvPr>
          <p:cNvSpPr>
            <a:spLocks noGrp="1"/>
          </p:cNvSpPr>
          <p:nvPr>
            <p:ph type="dt" sz="half" idx="10"/>
          </p:nvPr>
        </p:nvSpPr>
        <p:spPr/>
        <p:txBody>
          <a:bodyPr/>
          <a:lstStyle/>
          <a:p>
            <a:fld id="{58CBD208-99B5-4747-9022-AB6B545B7484}" type="datetimeFigureOut">
              <a:rPr lang="en-GB" smtClean="0"/>
              <a:t>13/02/2023</a:t>
            </a:fld>
            <a:endParaRPr lang="en-GB"/>
          </a:p>
        </p:txBody>
      </p:sp>
      <p:sp>
        <p:nvSpPr>
          <p:cNvPr id="8" name="Footer Placeholder 7">
            <a:extLst>
              <a:ext uri="{FF2B5EF4-FFF2-40B4-BE49-F238E27FC236}">
                <a16:creationId xmlns:a16="http://schemas.microsoft.com/office/drawing/2014/main" id="{D1113CB9-D59F-4D3C-9EEA-2927789C9BA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46A6402-B0B2-419B-B1A7-9C3701AFCAF6}"/>
              </a:ext>
            </a:extLst>
          </p:cNvPr>
          <p:cNvSpPr>
            <a:spLocks noGrp="1"/>
          </p:cNvSpPr>
          <p:nvPr>
            <p:ph type="sldNum" sz="quarter" idx="12"/>
          </p:nvPr>
        </p:nvSpPr>
        <p:spPr/>
        <p:txBody>
          <a:bodyPr/>
          <a:lstStyle/>
          <a:p>
            <a:fld id="{37BBB5BD-1DAD-4A6C-AF84-8DE94CE10F00}" type="slidenum">
              <a:rPr lang="en-GB" smtClean="0"/>
              <a:t>‹#›</a:t>
            </a:fld>
            <a:endParaRPr lang="en-GB"/>
          </a:p>
        </p:txBody>
      </p:sp>
    </p:spTree>
    <p:extLst>
      <p:ext uri="{BB962C8B-B14F-4D97-AF65-F5344CB8AC3E}">
        <p14:creationId xmlns:p14="http://schemas.microsoft.com/office/powerpoint/2010/main" val="2732618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34E2D-9832-49C4-A4E6-7A8E8D46EA0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E30A79F-0A2E-49DC-8B16-AF6959F79874}"/>
              </a:ext>
            </a:extLst>
          </p:cNvPr>
          <p:cNvSpPr>
            <a:spLocks noGrp="1"/>
          </p:cNvSpPr>
          <p:nvPr>
            <p:ph type="dt" sz="half" idx="10"/>
          </p:nvPr>
        </p:nvSpPr>
        <p:spPr/>
        <p:txBody>
          <a:bodyPr/>
          <a:lstStyle/>
          <a:p>
            <a:fld id="{58CBD208-99B5-4747-9022-AB6B545B7484}" type="datetimeFigureOut">
              <a:rPr lang="en-GB" smtClean="0"/>
              <a:t>13/02/2023</a:t>
            </a:fld>
            <a:endParaRPr lang="en-GB"/>
          </a:p>
        </p:txBody>
      </p:sp>
      <p:sp>
        <p:nvSpPr>
          <p:cNvPr id="4" name="Footer Placeholder 3">
            <a:extLst>
              <a:ext uri="{FF2B5EF4-FFF2-40B4-BE49-F238E27FC236}">
                <a16:creationId xmlns:a16="http://schemas.microsoft.com/office/drawing/2014/main" id="{FB25C78F-1B9A-4467-AEAB-C515A554FC3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AD8ED00-BB76-4C65-9446-4E5FC6BC828B}"/>
              </a:ext>
            </a:extLst>
          </p:cNvPr>
          <p:cNvSpPr>
            <a:spLocks noGrp="1"/>
          </p:cNvSpPr>
          <p:nvPr>
            <p:ph type="sldNum" sz="quarter" idx="12"/>
          </p:nvPr>
        </p:nvSpPr>
        <p:spPr/>
        <p:txBody>
          <a:bodyPr/>
          <a:lstStyle/>
          <a:p>
            <a:fld id="{37BBB5BD-1DAD-4A6C-AF84-8DE94CE10F00}" type="slidenum">
              <a:rPr lang="en-GB" smtClean="0"/>
              <a:t>‹#›</a:t>
            </a:fld>
            <a:endParaRPr lang="en-GB"/>
          </a:p>
        </p:txBody>
      </p:sp>
    </p:spTree>
    <p:extLst>
      <p:ext uri="{BB962C8B-B14F-4D97-AF65-F5344CB8AC3E}">
        <p14:creationId xmlns:p14="http://schemas.microsoft.com/office/powerpoint/2010/main" val="4247295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CBE2DD-1CF9-402F-88C0-F17693DDD484}"/>
              </a:ext>
            </a:extLst>
          </p:cNvPr>
          <p:cNvSpPr>
            <a:spLocks noGrp="1"/>
          </p:cNvSpPr>
          <p:nvPr>
            <p:ph type="dt" sz="half" idx="10"/>
          </p:nvPr>
        </p:nvSpPr>
        <p:spPr/>
        <p:txBody>
          <a:bodyPr/>
          <a:lstStyle/>
          <a:p>
            <a:fld id="{58CBD208-99B5-4747-9022-AB6B545B7484}" type="datetimeFigureOut">
              <a:rPr lang="en-GB" smtClean="0"/>
              <a:t>13/02/2023</a:t>
            </a:fld>
            <a:endParaRPr lang="en-GB"/>
          </a:p>
        </p:txBody>
      </p:sp>
      <p:sp>
        <p:nvSpPr>
          <p:cNvPr id="3" name="Footer Placeholder 2">
            <a:extLst>
              <a:ext uri="{FF2B5EF4-FFF2-40B4-BE49-F238E27FC236}">
                <a16:creationId xmlns:a16="http://schemas.microsoft.com/office/drawing/2014/main" id="{C14D5C0B-1946-4D1B-824B-13CE31A469A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56735F3-593F-458D-95E9-595F85788E76}"/>
              </a:ext>
            </a:extLst>
          </p:cNvPr>
          <p:cNvSpPr>
            <a:spLocks noGrp="1"/>
          </p:cNvSpPr>
          <p:nvPr>
            <p:ph type="sldNum" sz="quarter" idx="12"/>
          </p:nvPr>
        </p:nvSpPr>
        <p:spPr/>
        <p:txBody>
          <a:bodyPr/>
          <a:lstStyle/>
          <a:p>
            <a:fld id="{37BBB5BD-1DAD-4A6C-AF84-8DE94CE10F00}" type="slidenum">
              <a:rPr lang="en-GB" smtClean="0"/>
              <a:t>‹#›</a:t>
            </a:fld>
            <a:endParaRPr lang="en-GB"/>
          </a:p>
        </p:txBody>
      </p:sp>
    </p:spTree>
    <p:extLst>
      <p:ext uri="{BB962C8B-B14F-4D97-AF65-F5344CB8AC3E}">
        <p14:creationId xmlns:p14="http://schemas.microsoft.com/office/powerpoint/2010/main" val="1769446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426D2-79A5-4FE6-B2B8-88DA962273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F3C34F8-06AF-4812-9CC9-4FD427870E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C396CA5-3944-47B0-83BD-F0411963BE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69DD77-8882-4677-923F-B947AD259D9A}"/>
              </a:ext>
            </a:extLst>
          </p:cNvPr>
          <p:cNvSpPr>
            <a:spLocks noGrp="1"/>
          </p:cNvSpPr>
          <p:nvPr>
            <p:ph type="dt" sz="half" idx="10"/>
          </p:nvPr>
        </p:nvSpPr>
        <p:spPr/>
        <p:txBody>
          <a:bodyPr/>
          <a:lstStyle/>
          <a:p>
            <a:fld id="{58CBD208-99B5-4747-9022-AB6B545B7484}" type="datetimeFigureOut">
              <a:rPr lang="en-GB" smtClean="0"/>
              <a:t>13/02/2023</a:t>
            </a:fld>
            <a:endParaRPr lang="en-GB"/>
          </a:p>
        </p:txBody>
      </p:sp>
      <p:sp>
        <p:nvSpPr>
          <p:cNvPr id="6" name="Footer Placeholder 5">
            <a:extLst>
              <a:ext uri="{FF2B5EF4-FFF2-40B4-BE49-F238E27FC236}">
                <a16:creationId xmlns:a16="http://schemas.microsoft.com/office/drawing/2014/main" id="{397D3C82-148D-4189-B852-42F45325A2A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C25D004-0FFF-4C0C-A9BD-0A79E3EEF669}"/>
              </a:ext>
            </a:extLst>
          </p:cNvPr>
          <p:cNvSpPr>
            <a:spLocks noGrp="1"/>
          </p:cNvSpPr>
          <p:nvPr>
            <p:ph type="sldNum" sz="quarter" idx="12"/>
          </p:nvPr>
        </p:nvSpPr>
        <p:spPr/>
        <p:txBody>
          <a:bodyPr/>
          <a:lstStyle/>
          <a:p>
            <a:fld id="{37BBB5BD-1DAD-4A6C-AF84-8DE94CE10F00}" type="slidenum">
              <a:rPr lang="en-GB" smtClean="0"/>
              <a:t>‹#›</a:t>
            </a:fld>
            <a:endParaRPr lang="en-GB"/>
          </a:p>
        </p:txBody>
      </p:sp>
    </p:spTree>
    <p:extLst>
      <p:ext uri="{BB962C8B-B14F-4D97-AF65-F5344CB8AC3E}">
        <p14:creationId xmlns:p14="http://schemas.microsoft.com/office/powerpoint/2010/main" val="824395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039C2-EBF6-4CB4-805C-70B7A0A389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39276DD-9720-4A35-89C6-AD8215D92A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1DA9742-CE77-4196-AB5E-C8C84238F2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C49065-3E23-4D47-9ADC-C4817A3E2B9E}"/>
              </a:ext>
            </a:extLst>
          </p:cNvPr>
          <p:cNvSpPr>
            <a:spLocks noGrp="1"/>
          </p:cNvSpPr>
          <p:nvPr>
            <p:ph type="dt" sz="half" idx="10"/>
          </p:nvPr>
        </p:nvSpPr>
        <p:spPr/>
        <p:txBody>
          <a:bodyPr/>
          <a:lstStyle/>
          <a:p>
            <a:fld id="{58CBD208-99B5-4747-9022-AB6B545B7484}" type="datetimeFigureOut">
              <a:rPr lang="en-GB" smtClean="0"/>
              <a:t>13/02/2023</a:t>
            </a:fld>
            <a:endParaRPr lang="en-GB"/>
          </a:p>
        </p:txBody>
      </p:sp>
      <p:sp>
        <p:nvSpPr>
          <p:cNvPr id="6" name="Footer Placeholder 5">
            <a:extLst>
              <a:ext uri="{FF2B5EF4-FFF2-40B4-BE49-F238E27FC236}">
                <a16:creationId xmlns:a16="http://schemas.microsoft.com/office/drawing/2014/main" id="{156F763A-8E54-4AF2-9306-6143B7EBEF5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3651E01-21B1-4D9F-9C3E-2C9D06C6D9CC}"/>
              </a:ext>
            </a:extLst>
          </p:cNvPr>
          <p:cNvSpPr>
            <a:spLocks noGrp="1"/>
          </p:cNvSpPr>
          <p:nvPr>
            <p:ph type="sldNum" sz="quarter" idx="12"/>
          </p:nvPr>
        </p:nvSpPr>
        <p:spPr/>
        <p:txBody>
          <a:bodyPr/>
          <a:lstStyle/>
          <a:p>
            <a:fld id="{37BBB5BD-1DAD-4A6C-AF84-8DE94CE10F00}" type="slidenum">
              <a:rPr lang="en-GB" smtClean="0"/>
              <a:t>‹#›</a:t>
            </a:fld>
            <a:endParaRPr lang="en-GB"/>
          </a:p>
        </p:txBody>
      </p:sp>
    </p:spTree>
    <p:extLst>
      <p:ext uri="{BB962C8B-B14F-4D97-AF65-F5344CB8AC3E}">
        <p14:creationId xmlns:p14="http://schemas.microsoft.com/office/powerpoint/2010/main" val="928528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6258BE-4595-4CFC-9380-5409DF1C16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AB4327A-77C5-45D8-A223-DBE7E2BBBF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624411D-30D7-4AB0-8025-AD7F3B2839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CBD208-99B5-4747-9022-AB6B545B7484}" type="datetimeFigureOut">
              <a:rPr lang="en-GB" smtClean="0"/>
              <a:t>13/02/2023</a:t>
            </a:fld>
            <a:endParaRPr lang="en-GB"/>
          </a:p>
        </p:txBody>
      </p:sp>
      <p:sp>
        <p:nvSpPr>
          <p:cNvPr id="5" name="Footer Placeholder 4">
            <a:extLst>
              <a:ext uri="{FF2B5EF4-FFF2-40B4-BE49-F238E27FC236}">
                <a16:creationId xmlns:a16="http://schemas.microsoft.com/office/drawing/2014/main" id="{F7BA4346-4C3A-4A9D-A85E-8DE26BEF18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A4628CB-B7A6-4AE3-85BE-E136CE3F82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BBB5BD-1DAD-4A6C-AF84-8DE94CE10F00}" type="slidenum">
              <a:rPr lang="en-GB" smtClean="0"/>
              <a:t>‹#›</a:t>
            </a:fld>
            <a:endParaRPr lang="en-GB"/>
          </a:p>
        </p:txBody>
      </p:sp>
    </p:spTree>
    <p:extLst>
      <p:ext uri="{BB962C8B-B14F-4D97-AF65-F5344CB8AC3E}">
        <p14:creationId xmlns:p14="http://schemas.microsoft.com/office/powerpoint/2010/main" val="38363359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Jacqueline.Nolan@southtyneside.gov.uk" TargetMode="External"/><Relationship Id="rId7" Type="http://schemas.openxmlformats.org/officeDocument/2006/relationships/hyperlink" Target="mailto:lynn.Hodson@southtyneside.gov.uk" TargetMode="Externa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hyperlink" Target="mailto:leah.Collinson@southtyneside.gov.uk" TargetMode="Externa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proceduresonline.com/nesubregion/" TargetMode="External"/><Relationship Id="rId2" Type="http://schemas.openxmlformats.org/officeDocument/2006/relationships/hyperlink" Target="https://www.southtyneside.gov.uk/article/35807/Worried-about-a-child-" TargetMode="External"/><Relationship Id="rId1" Type="http://schemas.openxmlformats.org/officeDocument/2006/relationships/slideLayout" Target="../slideLayouts/slideLayout2.xml"/><Relationship Id="rId4" Type="http://schemas.openxmlformats.org/officeDocument/2006/relationships/hyperlink" Target="https://www.southtynesidesafeguardingappp.co.uk/"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package" Target="../embeddings/Microsoft_Word_Document.docx"/><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6FD7672-78BE-4D6F-A711-2CDB79B52D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4662" y="323519"/>
            <a:ext cx="4323899" cy="6212748"/>
          </a:xfrm>
          <a:custGeom>
            <a:avLst/>
            <a:gdLst>
              <a:gd name="connsiteX0" fmla="*/ 0 w 4323899"/>
              <a:gd name="connsiteY0" fmla="*/ 0 h 6212748"/>
              <a:gd name="connsiteX1" fmla="*/ 742501 w 4323899"/>
              <a:gd name="connsiteY1" fmla="*/ 0 h 6212748"/>
              <a:gd name="connsiteX2" fmla="*/ 4323899 w 4323899"/>
              <a:gd name="connsiteY2" fmla="*/ 0 h 6212748"/>
              <a:gd name="connsiteX3" fmla="*/ 4323899 w 4323899"/>
              <a:gd name="connsiteY3" fmla="*/ 2864954 h 6212748"/>
              <a:gd name="connsiteX4" fmla="*/ 880454 w 4323899"/>
              <a:gd name="connsiteY4" fmla="*/ 6212748 h 6212748"/>
              <a:gd name="connsiteX5" fmla="*/ 0 w 4323899"/>
              <a:gd name="connsiteY5" fmla="*/ 6212748 h 6212748"/>
              <a:gd name="connsiteX6" fmla="*/ 0 w 4323899"/>
              <a:gd name="connsiteY6" fmla="*/ 6210962 h 621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3899" h="6212748">
                <a:moveTo>
                  <a:pt x="0" y="0"/>
                </a:moveTo>
                <a:lnTo>
                  <a:pt x="742501" y="0"/>
                </a:lnTo>
                <a:lnTo>
                  <a:pt x="4323899" y="0"/>
                </a:lnTo>
                <a:lnTo>
                  <a:pt x="4323899" y="2864954"/>
                </a:lnTo>
                <a:lnTo>
                  <a:pt x="880454" y="6212748"/>
                </a:lnTo>
                <a:lnTo>
                  <a:pt x="0" y="6212748"/>
                </a:lnTo>
                <a:lnTo>
                  <a:pt x="0" y="6210962"/>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Right Triangle 12">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4A62647B-1222-407C-8740-5A497612B1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C989B8-BD35-41C9-8159-2C16A8555DDE}"/>
              </a:ext>
            </a:extLst>
          </p:cNvPr>
          <p:cNvSpPr>
            <a:spLocks noGrp="1"/>
          </p:cNvSpPr>
          <p:nvPr>
            <p:ph type="ctrTitle"/>
          </p:nvPr>
        </p:nvSpPr>
        <p:spPr>
          <a:xfrm>
            <a:off x="8029293" y="806364"/>
            <a:ext cx="3354636" cy="2847413"/>
          </a:xfrm>
        </p:spPr>
        <p:txBody>
          <a:bodyPr anchor="b">
            <a:normAutofit/>
          </a:bodyPr>
          <a:lstStyle/>
          <a:p>
            <a:pPr algn="l"/>
            <a:r>
              <a:rPr lang="en-GB" b="1" dirty="0"/>
              <a:t>Induction</a:t>
            </a:r>
            <a:br>
              <a:rPr lang="en-GB" b="1" dirty="0"/>
            </a:br>
            <a:r>
              <a:rPr lang="en-GB" b="1" dirty="0"/>
              <a:t>2022-23</a:t>
            </a:r>
          </a:p>
        </p:txBody>
      </p:sp>
      <p:pic>
        <p:nvPicPr>
          <p:cNvPr id="4" name="Picture 3">
            <a:extLst>
              <a:ext uri="{FF2B5EF4-FFF2-40B4-BE49-F238E27FC236}">
                <a16:creationId xmlns:a16="http://schemas.microsoft.com/office/drawing/2014/main" id="{6C61FEC5-9026-4726-B9EC-41A2937CB989}"/>
              </a:ext>
            </a:extLst>
          </p:cNvPr>
          <p:cNvPicPr>
            <a:picLocks noChangeAspect="1"/>
          </p:cNvPicPr>
          <p:nvPr/>
        </p:nvPicPr>
        <p:blipFill>
          <a:blip r:embed="rId2"/>
          <a:stretch>
            <a:fillRect/>
          </a:stretch>
        </p:blipFill>
        <p:spPr>
          <a:xfrm>
            <a:off x="1296558" y="1325508"/>
            <a:ext cx="5604636" cy="4189466"/>
          </a:xfrm>
          <a:prstGeom prst="rect">
            <a:avLst/>
          </a:prstGeom>
        </p:spPr>
      </p:pic>
    </p:spTree>
    <p:extLst>
      <p:ext uri="{BB962C8B-B14F-4D97-AF65-F5344CB8AC3E}">
        <p14:creationId xmlns:p14="http://schemas.microsoft.com/office/powerpoint/2010/main" val="27180163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79EECFE-814E-4B68-96A7-86A795BD22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4742AC8B-F7F8-45CC-BFF5-27E8A564B8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4662" y="323519"/>
            <a:ext cx="4323899" cy="6212748"/>
          </a:xfrm>
          <a:custGeom>
            <a:avLst/>
            <a:gdLst>
              <a:gd name="connsiteX0" fmla="*/ 0 w 4323899"/>
              <a:gd name="connsiteY0" fmla="*/ 0 h 6212748"/>
              <a:gd name="connsiteX1" fmla="*/ 742501 w 4323899"/>
              <a:gd name="connsiteY1" fmla="*/ 0 h 6212748"/>
              <a:gd name="connsiteX2" fmla="*/ 4323899 w 4323899"/>
              <a:gd name="connsiteY2" fmla="*/ 0 h 6212748"/>
              <a:gd name="connsiteX3" fmla="*/ 4323899 w 4323899"/>
              <a:gd name="connsiteY3" fmla="*/ 2864954 h 6212748"/>
              <a:gd name="connsiteX4" fmla="*/ 880454 w 4323899"/>
              <a:gd name="connsiteY4" fmla="*/ 6212748 h 6212748"/>
              <a:gd name="connsiteX5" fmla="*/ 0 w 4323899"/>
              <a:gd name="connsiteY5" fmla="*/ 6212748 h 6212748"/>
              <a:gd name="connsiteX6" fmla="*/ 0 w 4323899"/>
              <a:gd name="connsiteY6" fmla="*/ 6210962 h 621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3899" h="6212748">
                <a:moveTo>
                  <a:pt x="0" y="0"/>
                </a:moveTo>
                <a:lnTo>
                  <a:pt x="742501" y="0"/>
                </a:lnTo>
                <a:lnTo>
                  <a:pt x="4323899" y="0"/>
                </a:lnTo>
                <a:lnTo>
                  <a:pt x="4323899" y="2864954"/>
                </a:lnTo>
                <a:lnTo>
                  <a:pt x="880454" y="6212748"/>
                </a:lnTo>
                <a:lnTo>
                  <a:pt x="0" y="6212748"/>
                </a:lnTo>
                <a:lnTo>
                  <a:pt x="0" y="6210962"/>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ight Triangle 11">
            <a:extLst>
              <a:ext uri="{FF2B5EF4-FFF2-40B4-BE49-F238E27FC236}">
                <a16:creationId xmlns:a16="http://schemas.microsoft.com/office/drawing/2014/main" id="{AF180F00-B4B2-4196-BB1C-ECD21B03F0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143354E5-8742-4B9A-9581-574FD637C754}"/>
              </a:ext>
            </a:extLst>
          </p:cNvPr>
          <p:cNvPicPr>
            <a:picLocks noChangeAspect="1"/>
          </p:cNvPicPr>
          <p:nvPr/>
        </p:nvPicPr>
        <p:blipFill>
          <a:blip r:embed="rId2"/>
          <a:stretch>
            <a:fillRect/>
          </a:stretch>
        </p:blipFill>
        <p:spPr>
          <a:xfrm>
            <a:off x="2546929" y="657831"/>
            <a:ext cx="1225402" cy="1408298"/>
          </a:xfrm>
          <a:prstGeom prst="rect">
            <a:avLst/>
          </a:prstGeom>
        </p:spPr>
      </p:pic>
      <p:sp>
        <p:nvSpPr>
          <p:cNvPr id="15" name="TextBox 14">
            <a:extLst>
              <a:ext uri="{FF2B5EF4-FFF2-40B4-BE49-F238E27FC236}">
                <a16:creationId xmlns:a16="http://schemas.microsoft.com/office/drawing/2014/main" id="{39A1FBB8-A161-4590-9A95-42EA426ADEF7}"/>
              </a:ext>
            </a:extLst>
          </p:cNvPr>
          <p:cNvSpPr txBox="1"/>
          <p:nvPr/>
        </p:nvSpPr>
        <p:spPr>
          <a:xfrm>
            <a:off x="868442" y="2144540"/>
            <a:ext cx="4582375" cy="1077218"/>
          </a:xfrm>
          <a:prstGeom prst="rect">
            <a:avLst/>
          </a:prstGeom>
          <a:solidFill>
            <a:schemeClr val="bg1">
              <a:lumMod val="85000"/>
            </a:schemeClr>
          </a:solidFill>
        </p:spPr>
        <p:txBody>
          <a:bodyPr wrap="square" rtlCol="0">
            <a:spAutoFit/>
          </a:bodyPr>
          <a:lstStyle/>
          <a:p>
            <a:pPr algn="ctr"/>
            <a:r>
              <a:rPr lang="en-GB" sz="1600" dirty="0"/>
              <a:t>Jackie Nolan – Business Manager for the Partnership</a:t>
            </a:r>
          </a:p>
          <a:p>
            <a:pPr algn="ctr"/>
            <a:r>
              <a:rPr lang="en-GB" sz="1600" dirty="0"/>
              <a:t>Role to ensure all statutory functions addressed and co-ordinate the work of the Partnership. j</a:t>
            </a:r>
            <a:r>
              <a:rPr lang="en-GB" sz="1600" dirty="0">
                <a:hlinkClick r:id="rId3"/>
              </a:rPr>
              <a:t>acqueline.Nolan@southtyneside.gov.uk</a:t>
            </a:r>
            <a:endParaRPr lang="en-GB" sz="1600" dirty="0"/>
          </a:p>
        </p:txBody>
      </p:sp>
      <p:pic>
        <p:nvPicPr>
          <p:cNvPr id="11" name="Picture 10">
            <a:extLst>
              <a:ext uri="{FF2B5EF4-FFF2-40B4-BE49-F238E27FC236}">
                <a16:creationId xmlns:a16="http://schemas.microsoft.com/office/drawing/2014/main" id="{939D9460-A316-4D8B-85E7-231864E9761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375309" y="681692"/>
            <a:ext cx="1152244" cy="1281320"/>
          </a:xfrm>
          <a:prstGeom prst="rect">
            <a:avLst/>
          </a:prstGeom>
        </p:spPr>
      </p:pic>
      <p:sp>
        <p:nvSpPr>
          <p:cNvPr id="16" name="TextBox 15">
            <a:extLst>
              <a:ext uri="{FF2B5EF4-FFF2-40B4-BE49-F238E27FC236}">
                <a16:creationId xmlns:a16="http://schemas.microsoft.com/office/drawing/2014/main" id="{BFE1A4C3-9C5C-4882-81EA-F6168460632F}"/>
              </a:ext>
            </a:extLst>
          </p:cNvPr>
          <p:cNvSpPr txBox="1"/>
          <p:nvPr/>
        </p:nvSpPr>
        <p:spPr>
          <a:xfrm>
            <a:off x="6229217" y="2066129"/>
            <a:ext cx="5317610" cy="1323439"/>
          </a:xfrm>
          <a:prstGeom prst="rect">
            <a:avLst/>
          </a:prstGeom>
          <a:solidFill>
            <a:schemeClr val="bg1">
              <a:lumMod val="85000"/>
            </a:schemeClr>
          </a:solidFill>
        </p:spPr>
        <p:txBody>
          <a:bodyPr wrap="square" rtlCol="0">
            <a:spAutoFit/>
          </a:bodyPr>
          <a:lstStyle/>
          <a:p>
            <a:pPr algn="ctr"/>
            <a:r>
              <a:rPr lang="en-GB" sz="1600" dirty="0"/>
              <a:t>Leah Collinson – Safeguarding Development Officer</a:t>
            </a:r>
          </a:p>
          <a:p>
            <a:pPr algn="ctr"/>
            <a:r>
              <a:rPr lang="en-GB" sz="1600" dirty="0"/>
              <a:t>Role to support the Business Manager function and develop the day to day work of the partnership including engagement with local, regional and national networks. </a:t>
            </a:r>
          </a:p>
          <a:p>
            <a:pPr algn="ctr"/>
            <a:r>
              <a:rPr lang="en-GB" sz="1600" dirty="0">
                <a:hlinkClick r:id="rId5"/>
              </a:rPr>
              <a:t>leah.Collinson@southtyneside.gov.uk</a:t>
            </a:r>
            <a:r>
              <a:rPr lang="en-GB" sz="1600" dirty="0"/>
              <a:t> </a:t>
            </a:r>
          </a:p>
        </p:txBody>
      </p:sp>
      <p:pic>
        <p:nvPicPr>
          <p:cNvPr id="18" name="Picture 17">
            <a:extLst>
              <a:ext uri="{FF2B5EF4-FFF2-40B4-BE49-F238E27FC236}">
                <a16:creationId xmlns:a16="http://schemas.microsoft.com/office/drawing/2014/main" id="{38C40D2E-A2B4-4FE2-9678-A001E68BEE8F}"/>
              </a:ext>
            </a:extLst>
          </p:cNvPr>
          <p:cNvPicPr>
            <a:picLocks noChangeAspect="1"/>
          </p:cNvPicPr>
          <p:nvPr/>
        </p:nvPicPr>
        <p:blipFill>
          <a:blip r:embed="rId6"/>
          <a:stretch>
            <a:fillRect/>
          </a:stretch>
        </p:blipFill>
        <p:spPr>
          <a:xfrm>
            <a:off x="5450817" y="3514216"/>
            <a:ext cx="1152244" cy="1261981"/>
          </a:xfrm>
          <a:prstGeom prst="rect">
            <a:avLst/>
          </a:prstGeom>
        </p:spPr>
      </p:pic>
      <p:sp>
        <p:nvSpPr>
          <p:cNvPr id="19" name="TextBox 18">
            <a:extLst>
              <a:ext uri="{FF2B5EF4-FFF2-40B4-BE49-F238E27FC236}">
                <a16:creationId xmlns:a16="http://schemas.microsoft.com/office/drawing/2014/main" id="{8949306F-E9F1-44D0-8DFD-547DB467074B}"/>
              </a:ext>
            </a:extLst>
          </p:cNvPr>
          <p:cNvSpPr txBox="1"/>
          <p:nvPr/>
        </p:nvSpPr>
        <p:spPr>
          <a:xfrm>
            <a:off x="3572976" y="4939594"/>
            <a:ext cx="5315901" cy="1077218"/>
          </a:xfrm>
          <a:prstGeom prst="rect">
            <a:avLst/>
          </a:prstGeom>
          <a:solidFill>
            <a:schemeClr val="bg1">
              <a:lumMod val="85000"/>
            </a:schemeClr>
          </a:solidFill>
        </p:spPr>
        <p:txBody>
          <a:bodyPr wrap="square" rtlCol="0">
            <a:spAutoFit/>
          </a:bodyPr>
          <a:lstStyle/>
          <a:p>
            <a:pPr algn="ctr"/>
            <a:r>
              <a:rPr lang="en-GB" sz="1600" dirty="0"/>
              <a:t>Lynn Hodson – Business Support Officer</a:t>
            </a:r>
          </a:p>
          <a:p>
            <a:pPr algn="ctr"/>
            <a:r>
              <a:rPr lang="en-GB" sz="1600" dirty="0"/>
              <a:t>Role to support the STSCAP Business and the wider Partnership members with all aspect of administration</a:t>
            </a:r>
          </a:p>
          <a:p>
            <a:pPr algn="ctr"/>
            <a:r>
              <a:rPr lang="en-GB" sz="1600" dirty="0">
                <a:hlinkClick r:id="rId7"/>
              </a:rPr>
              <a:t>lynn.Hodson@southtyneside.gov.uk</a:t>
            </a:r>
            <a:r>
              <a:rPr lang="en-GB" sz="1600" dirty="0"/>
              <a:t> </a:t>
            </a:r>
          </a:p>
        </p:txBody>
      </p:sp>
      <p:sp>
        <p:nvSpPr>
          <p:cNvPr id="20" name="TextBox 19">
            <a:extLst>
              <a:ext uri="{FF2B5EF4-FFF2-40B4-BE49-F238E27FC236}">
                <a16:creationId xmlns:a16="http://schemas.microsoft.com/office/drawing/2014/main" id="{25D539AA-5721-41F7-9307-5671B7445563}"/>
              </a:ext>
            </a:extLst>
          </p:cNvPr>
          <p:cNvSpPr txBox="1"/>
          <p:nvPr/>
        </p:nvSpPr>
        <p:spPr>
          <a:xfrm>
            <a:off x="868442" y="78377"/>
            <a:ext cx="5070804" cy="584775"/>
          </a:xfrm>
          <a:prstGeom prst="rect">
            <a:avLst/>
          </a:prstGeom>
          <a:noFill/>
        </p:spPr>
        <p:txBody>
          <a:bodyPr wrap="square" rtlCol="0">
            <a:spAutoFit/>
          </a:bodyPr>
          <a:lstStyle/>
          <a:p>
            <a:r>
              <a:rPr lang="en-GB" sz="3200" b="1" dirty="0"/>
              <a:t>Meet the Team</a:t>
            </a:r>
          </a:p>
        </p:txBody>
      </p:sp>
    </p:spTree>
    <p:extLst>
      <p:ext uri="{BB962C8B-B14F-4D97-AF65-F5344CB8AC3E}">
        <p14:creationId xmlns:p14="http://schemas.microsoft.com/office/powerpoint/2010/main" val="22611241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10B777DF-F6A2-4D53-B6F0-D9700609EE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75" y="625059"/>
            <a:ext cx="5452525" cy="5607882"/>
          </a:xfrm>
          <a:prstGeom prst="rect">
            <a:avLst/>
          </a:pr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ight Triangle 11">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B484AC2-A48F-405E-A465-941862EE5876}"/>
              </a:ext>
            </a:extLst>
          </p:cNvPr>
          <p:cNvSpPr>
            <a:spLocks noGrp="1"/>
          </p:cNvSpPr>
          <p:nvPr>
            <p:ph idx="1"/>
          </p:nvPr>
        </p:nvSpPr>
        <p:spPr>
          <a:xfrm>
            <a:off x="6096000" y="1124925"/>
            <a:ext cx="5338354" cy="4988492"/>
          </a:xfrm>
        </p:spPr>
        <p:txBody>
          <a:bodyPr anchor="ctr">
            <a:normAutofit fontScale="92500" lnSpcReduction="10000"/>
          </a:body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kumimoji="0" lang="en-GB" altLang="en-US" sz="2800" b="0" i="0" u="none" strike="noStrike" kern="1200" cap="none" spc="0" normalizeH="0" baseline="0" noProof="0" dirty="0">
                <a:ln>
                  <a:noFill/>
                </a:ln>
                <a:solidFill>
                  <a:prstClr val="black"/>
                </a:solidFill>
                <a:effectLst/>
                <a:uLnTx/>
                <a:uFillTx/>
                <a:latin typeface="Calibri" panose="020F0502020204030204"/>
                <a:ea typeface="+mn-ea"/>
                <a:cs typeface="+mn-cs"/>
              </a:rPr>
              <a:t>For Children Contact the Integrated Safeguarding Interventions Team (ISIT)              </a:t>
            </a:r>
            <a:r>
              <a:rPr kumimoji="0" lang="en-GB" altLang="en-US" sz="2800" b="1" i="0" u="none" strike="noStrike" kern="1200" cap="none" spc="0" normalizeH="0" baseline="0" noProof="0" dirty="0">
                <a:ln>
                  <a:noFill/>
                </a:ln>
                <a:solidFill>
                  <a:prstClr val="black"/>
                </a:solidFill>
                <a:effectLst/>
                <a:uLnTx/>
                <a:uFillTx/>
                <a:latin typeface="Calibri" panose="020F0502020204030204"/>
                <a:ea typeface="+mn-ea"/>
                <a:cs typeface="+mn-cs"/>
              </a:rPr>
              <a:t>0191</a:t>
            </a:r>
            <a:r>
              <a:rPr kumimoji="0" lang="en-GB" alt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altLang="en-US" sz="2800" b="1" i="0" u="none" strike="noStrike" kern="1200" cap="none" spc="0" normalizeH="0" baseline="0" noProof="0" dirty="0">
                <a:ln>
                  <a:noFill/>
                </a:ln>
                <a:solidFill>
                  <a:prstClr val="black"/>
                </a:solidFill>
                <a:effectLst/>
                <a:uLnTx/>
                <a:uFillTx/>
                <a:latin typeface="Calibri" panose="020F0502020204030204"/>
                <a:ea typeface="+mn-ea"/>
                <a:cs typeface="+mn-cs"/>
              </a:rPr>
              <a:t>4245010 </a:t>
            </a:r>
            <a:endParaRPr kumimoji="0" lang="en-GB" alt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kumimoji="0" lang="en-GB" altLang="en-US" sz="2800" b="0" i="0" u="none" strike="noStrike" kern="1200" cap="none" spc="0" normalizeH="0" baseline="0" noProof="0" dirty="0">
                <a:ln>
                  <a:noFill/>
                </a:ln>
                <a:solidFill>
                  <a:prstClr val="black"/>
                </a:solidFill>
                <a:effectLst/>
                <a:uLnTx/>
                <a:uFillTx/>
                <a:latin typeface="Calibri" panose="020F0502020204030204"/>
                <a:ea typeface="+mn-ea"/>
                <a:cs typeface="+mn-cs"/>
              </a:rPr>
              <a:t>For Adults - Let’s Talk Team</a:t>
            </a:r>
            <a:r>
              <a:rPr kumimoji="0" lang="en-GB" altLang="en-US" sz="2400" b="0" i="0" u="none" strike="noStrike" kern="1200" cap="none" spc="0" normalizeH="0" baseline="0" noProof="0" dirty="0">
                <a:ln>
                  <a:noFill/>
                </a:ln>
                <a:solidFill>
                  <a:srgbClr val="006600"/>
                </a:solidFill>
                <a:effectLst/>
                <a:uLnTx/>
                <a:uFillTx/>
                <a:latin typeface="Calibri" panose="020F0502020204030204"/>
                <a:ea typeface="+mn-ea"/>
                <a:cs typeface="+mn-cs"/>
              </a:rPr>
              <a:t>           </a:t>
            </a:r>
          </a:p>
          <a:p>
            <a:pPr marL="228600" marR="0" lvl="0" indent="-228600" algn="l"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kumimoji="0" lang="en-GB" altLang="en-US" sz="2800" b="1" i="0" u="none" strike="noStrike" kern="1200" cap="none" spc="0" normalizeH="0" baseline="0" noProof="0" dirty="0">
                <a:ln>
                  <a:noFill/>
                </a:ln>
                <a:solidFill>
                  <a:prstClr val="black"/>
                </a:solidFill>
                <a:effectLst/>
                <a:uLnTx/>
                <a:uFillTx/>
                <a:latin typeface="Calibri" panose="020F0502020204030204"/>
                <a:ea typeface="+mn-ea"/>
                <a:cs typeface="+mn-cs"/>
              </a:rPr>
              <a:t>0191</a:t>
            </a:r>
            <a:r>
              <a:rPr kumimoji="0" lang="en-GB" altLang="en-US" sz="2800" b="1" i="0" u="none" strike="noStrike" kern="1200" cap="none" spc="0" normalizeH="0" baseline="0" noProof="0" dirty="0">
                <a:ln>
                  <a:noFill/>
                </a:ln>
                <a:solidFill>
                  <a:srgbClr val="006600"/>
                </a:solidFill>
                <a:effectLst/>
                <a:uLnTx/>
                <a:uFillTx/>
                <a:latin typeface="Calibri" panose="020F0502020204030204"/>
                <a:ea typeface="+mn-ea"/>
                <a:cs typeface="+mn-cs"/>
              </a:rPr>
              <a:t> </a:t>
            </a:r>
            <a:r>
              <a:rPr kumimoji="0" lang="en-GB" altLang="en-US" sz="2800" b="1" i="0" u="none" strike="noStrike" kern="1200" cap="none" spc="0" normalizeH="0" baseline="0" noProof="0" dirty="0">
                <a:ln>
                  <a:noFill/>
                </a:ln>
                <a:solidFill>
                  <a:prstClr val="black"/>
                </a:solidFill>
                <a:effectLst/>
                <a:uLnTx/>
                <a:uFillTx/>
                <a:latin typeface="Calibri" panose="020F0502020204030204"/>
                <a:ea typeface="+mn-ea"/>
                <a:cs typeface="+mn-cs"/>
              </a:rPr>
              <a:t>4246000 </a:t>
            </a:r>
            <a:endParaRPr kumimoji="0" lang="en-GB" altLang="en-US" sz="2800" b="0" i="0" u="none" strike="noStrike" kern="1200" cap="none" spc="0" normalizeH="0" baseline="0" noProof="0" dirty="0">
              <a:ln>
                <a:noFill/>
              </a:ln>
              <a:solidFill>
                <a:srgbClr val="006600"/>
              </a:solidFill>
              <a:effectLst/>
              <a:uLnTx/>
              <a:uFillTx/>
              <a:latin typeface="Calibri" panose="020F0502020204030204"/>
              <a:ea typeface="+mn-ea"/>
              <a:cs typeface="+mn-cs"/>
            </a:endParaRPr>
          </a:p>
          <a:p>
            <a:pPr marL="228600" marR="0" lvl="0" indent="-228600" algn="l"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kumimoji="0" lang="en-GB" altLang="en-US" sz="2800" b="0" i="0" u="none" strike="noStrike" kern="1200" cap="none" spc="0" normalizeH="0" baseline="0" noProof="0" dirty="0">
                <a:ln>
                  <a:noFill/>
                </a:ln>
                <a:solidFill>
                  <a:prstClr val="black"/>
                </a:solidFill>
                <a:effectLst/>
                <a:uLnTx/>
                <a:uFillTx/>
                <a:latin typeface="Calibri" panose="020F0502020204030204"/>
                <a:ea typeface="+mn-ea"/>
                <a:cs typeface="+mn-cs"/>
              </a:rPr>
              <a:t>Out of Hours Team                        </a:t>
            </a:r>
          </a:p>
          <a:p>
            <a:pPr marL="228600" marR="0" lvl="0" indent="-228600" algn="l"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kumimoji="0" lang="en-GB" altLang="en-US" sz="2800" b="1" i="0" u="none" strike="noStrike" kern="1200" cap="none" spc="0" normalizeH="0" baseline="0" noProof="0" dirty="0">
                <a:ln>
                  <a:noFill/>
                </a:ln>
                <a:solidFill>
                  <a:prstClr val="black"/>
                </a:solidFill>
                <a:effectLst/>
                <a:uLnTx/>
                <a:uFillTx/>
                <a:latin typeface="Calibri" panose="020F0502020204030204"/>
                <a:ea typeface="+mn-ea"/>
                <a:cs typeface="+mn-cs"/>
              </a:rPr>
              <a:t>0191 4562093</a:t>
            </a:r>
            <a:endParaRPr kumimoji="0" lang="en-GB" altLang="en-US" sz="2800" b="1" i="0" u="none" strike="noStrike" kern="1200" cap="none" spc="0" normalizeH="0" baseline="0" noProof="0" dirty="0">
              <a:ln>
                <a:noFill/>
              </a:ln>
              <a:solidFill>
                <a:srgbClr val="006600"/>
              </a:solidFill>
              <a:effectLst/>
              <a:uLnTx/>
              <a:uFillTx/>
              <a:latin typeface="Calibri" panose="020F0502020204030204"/>
              <a:ea typeface="+mn-ea"/>
              <a:cs typeface="+mn-cs"/>
            </a:endParaRPr>
          </a:p>
          <a:p>
            <a:pPr marL="228600" marR="0" lvl="0" indent="-228600" algn="l"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kumimoji="0" lang="en-GB" altLang="en-US" sz="2800" b="0" i="0" u="none" strike="noStrike" kern="1200" cap="none" spc="0" normalizeH="0" baseline="0" noProof="0" dirty="0">
                <a:ln>
                  <a:noFill/>
                </a:ln>
                <a:solidFill>
                  <a:prstClr val="black"/>
                </a:solidFill>
                <a:effectLst/>
                <a:uLnTx/>
                <a:uFillTx/>
                <a:latin typeface="Calibri" panose="020F0502020204030204"/>
                <a:ea typeface="+mn-ea"/>
                <a:cs typeface="+mn-cs"/>
              </a:rPr>
              <a:t>Care Quality Commission (CQC): </a:t>
            </a:r>
          </a:p>
          <a:p>
            <a:pPr marL="228600" marR="0" lvl="0" indent="-228600" algn="l"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kumimoji="0" lang="en-GB" altLang="en-US" sz="2800" b="1" i="0" u="none" strike="noStrike" kern="1200" cap="none" spc="0" normalizeH="0" baseline="0" noProof="0" dirty="0">
                <a:ln>
                  <a:noFill/>
                </a:ln>
                <a:solidFill>
                  <a:prstClr val="black"/>
                </a:solidFill>
                <a:effectLst/>
                <a:uLnTx/>
                <a:uFillTx/>
                <a:latin typeface="Calibri" panose="020F0502020204030204"/>
                <a:ea typeface="+mn-ea"/>
                <a:cs typeface="+mn-cs"/>
              </a:rPr>
              <a:t>03000 61 61 61</a:t>
            </a:r>
          </a:p>
          <a:p>
            <a:pPr marL="228600" marR="0" lvl="0" indent="-228600" algn="l"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kumimoji="0" lang="en-GB" altLang="en-US" sz="2800" b="0" i="0" u="none" strike="noStrike" kern="1200" cap="none" spc="0" normalizeH="0" baseline="0" noProof="0" dirty="0">
                <a:ln>
                  <a:noFill/>
                </a:ln>
                <a:solidFill>
                  <a:prstClr val="black"/>
                </a:solidFill>
                <a:effectLst/>
                <a:uLnTx/>
                <a:uFillTx/>
                <a:latin typeface="Calibri" panose="020F0502020204030204"/>
                <a:ea typeface="+mn-ea"/>
                <a:cs typeface="+mn-cs"/>
              </a:rPr>
              <a:t>Police:                                                       </a:t>
            </a:r>
          </a:p>
          <a:p>
            <a:pPr marL="228600" marR="0" lvl="0" indent="-228600" algn="l"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kumimoji="0" lang="en-GB" altLang="en-US" sz="2800" b="1" i="0" u="none" strike="noStrike" kern="1200" cap="none" spc="0" normalizeH="0" baseline="0" noProof="0" dirty="0">
                <a:ln>
                  <a:noFill/>
                </a:ln>
                <a:solidFill>
                  <a:prstClr val="black"/>
                </a:solidFill>
                <a:effectLst/>
                <a:uLnTx/>
                <a:uFillTx/>
                <a:latin typeface="Calibri" panose="020F0502020204030204"/>
                <a:ea typeface="+mn-ea"/>
                <a:cs typeface="+mn-cs"/>
              </a:rPr>
              <a:t>999 or 101</a:t>
            </a:r>
          </a:p>
          <a:p>
            <a:endParaRPr lang="en-GB" sz="1500" dirty="0"/>
          </a:p>
        </p:txBody>
      </p:sp>
      <p:sp>
        <p:nvSpPr>
          <p:cNvPr id="11" name="Title 1">
            <a:extLst>
              <a:ext uri="{FF2B5EF4-FFF2-40B4-BE49-F238E27FC236}">
                <a16:creationId xmlns:a16="http://schemas.microsoft.com/office/drawing/2014/main" id="{DE4BC2E8-36E0-4160-9063-409D96B38D8D}"/>
              </a:ext>
            </a:extLst>
          </p:cNvPr>
          <p:cNvSpPr txBox="1">
            <a:spLocks/>
          </p:cNvSpPr>
          <p:nvPr/>
        </p:nvSpPr>
        <p:spPr>
          <a:xfrm>
            <a:off x="1339681" y="2520497"/>
            <a:ext cx="464384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t>Useful Contacts</a:t>
            </a:r>
          </a:p>
        </p:txBody>
      </p:sp>
    </p:spTree>
    <p:extLst>
      <p:ext uri="{BB962C8B-B14F-4D97-AF65-F5344CB8AC3E}">
        <p14:creationId xmlns:p14="http://schemas.microsoft.com/office/powerpoint/2010/main" val="29748595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79EECFE-814E-4B68-96A7-86A795BD22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742AC8B-F7F8-45CC-BFF5-27E8A564B8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4662" y="323519"/>
            <a:ext cx="4323899" cy="6212748"/>
          </a:xfrm>
          <a:custGeom>
            <a:avLst/>
            <a:gdLst>
              <a:gd name="connsiteX0" fmla="*/ 0 w 4323899"/>
              <a:gd name="connsiteY0" fmla="*/ 0 h 6212748"/>
              <a:gd name="connsiteX1" fmla="*/ 742501 w 4323899"/>
              <a:gd name="connsiteY1" fmla="*/ 0 h 6212748"/>
              <a:gd name="connsiteX2" fmla="*/ 4323899 w 4323899"/>
              <a:gd name="connsiteY2" fmla="*/ 0 h 6212748"/>
              <a:gd name="connsiteX3" fmla="*/ 4323899 w 4323899"/>
              <a:gd name="connsiteY3" fmla="*/ 2864954 h 6212748"/>
              <a:gd name="connsiteX4" fmla="*/ 880454 w 4323899"/>
              <a:gd name="connsiteY4" fmla="*/ 6212748 h 6212748"/>
              <a:gd name="connsiteX5" fmla="*/ 0 w 4323899"/>
              <a:gd name="connsiteY5" fmla="*/ 6212748 h 6212748"/>
              <a:gd name="connsiteX6" fmla="*/ 0 w 4323899"/>
              <a:gd name="connsiteY6" fmla="*/ 6210962 h 621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3899" h="6212748">
                <a:moveTo>
                  <a:pt x="0" y="0"/>
                </a:moveTo>
                <a:lnTo>
                  <a:pt x="742501" y="0"/>
                </a:lnTo>
                <a:lnTo>
                  <a:pt x="4323899" y="0"/>
                </a:lnTo>
                <a:lnTo>
                  <a:pt x="4323899" y="2864954"/>
                </a:lnTo>
                <a:lnTo>
                  <a:pt x="880454" y="6212748"/>
                </a:lnTo>
                <a:lnTo>
                  <a:pt x="0" y="6212748"/>
                </a:lnTo>
                <a:lnTo>
                  <a:pt x="0" y="6210962"/>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ight Triangle 11">
            <a:extLst>
              <a:ext uri="{FF2B5EF4-FFF2-40B4-BE49-F238E27FC236}">
                <a16:creationId xmlns:a16="http://schemas.microsoft.com/office/drawing/2014/main" id="{AF180F00-B4B2-4196-BB1C-ECD21B03F0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950CF8-6B82-4AED-8C23-4B4F922951D0}"/>
              </a:ext>
            </a:extLst>
          </p:cNvPr>
          <p:cNvSpPr>
            <a:spLocks noGrp="1"/>
          </p:cNvSpPr>
          <p:nvPr>
            <p:ph type="title"/>
          </p:nvPr>
        </p:nvSpPr>
        <p:spPr>
          <a:xfrm>
            <a:off x="7759337" y="1153887"/>
            <a:ext cx="3731880" cy="4175166"/>
          </a:xfrm>
        </p:spPr>
        <p:txBody>
          <a:bodyPr vert="horz" lIns="91440" tIns="45720" rIns="91440" bIns="45720" rtlCol="0" anchor="ctr">
            <a:normAutofit/>
          </a:bodyPr>
          <a:lstStyle/>
          <a:p>
            <a:pPr algn="ctr"/>
            <a:r>
              <a:rPr lang="en-GB" sz="5400" b="1" dirty="0"/>
              <a:t>Additional Information</a:t>
            </a:r>
            <a:endParaRPr lang="en-US" sz="5400" b="1" kern="1200" dirty="0">
              <a:solidFill>
                <a:schemeClr val="tx1"/>
              </a:solidFill>
              <a:latin typeface="+mj-lt"/>
              <a:ea typeface="+mj-ea"/>
              <a:cs typeface="+mj-cs"/>
            </a:endParaRPr>
          </a:p>
        </p:txBody>
      </p:sp>
      <p:sp>
        <p:nvSpPr>
          <p:cNvPr id="3" name="Content Placeholder 2">
            <a:extLst>
              <a:ext uri="{FF2B5EF4-FFF2-40B4-BE49-F238E27FC236}">
                <a16:creationId xmlns:a16="http://schemas.microsoft.com/office/drawing/2014/main" id="{4B289626-961D-4DC0-8432-64018DD7CA47}"/>
              </a:ext>
            </a:extLst>
          </p:cNvPr>
          <p:cNvSpPr>
            <a:spLocks noGrp="1"/>
          </p:cNvSpPr>
          <p:nvPr>
            <p:ph idx="1"/>
          </p:nvPr>
        </p:nvSpPr>
        <p:spPr>
          <a:xfrm>
            <a:off x="671565" y="799294"/>
            <a:ext cx="6843306" cy="4904819"/>
          </a:xfrm>
        </p:spPr>
        <p:txBody>
          <a:bodyPr vert="horz" lIns="91440" tIns="45720" rIns="91440" bIns="45720" rtlCol="0" anchor="ctr">
            <a:normAutofit/>
          </a:bodyPr>
          <a:lstStyle/>
          <a:p>
            <a:r>
              <a:rPr lang="en-GB" sz="2400" dirty="0"/>
              <a:t>Website</a:t>
            </a:r>
          </a:p>
          <a:p>
            <a:pPr marL="0" indent="0">
              <a:buNone/>
            </a:pPr>
            <a:r>
              <a:rPr lang="en-GB" sz="2400" dirty="0">
                <a:hlinkClick r:id="rId2"/>
              </a:rPr>
              <a:t>https://www.southtyneside.gov.uk/article/35807/Worried-about-a-child-</a:t>
            </a:r>
            <a:r>
              <a:rPr lang="en-GB" sz="2400" dirty="0"/>
              <a:t> </a:t>
            </a:r>
          </a:p>
          <a:p>
            <a:r>
              <a:rPr lang="en-GB" sz="2400" dirty="0"/>
              <a:t>Safeguarding  Policies and Procedures</a:t>
            </a:r>
          </a:p>
          <a:p>
            <a:pPr marL="0" indent="0">
              <a:buNone/>
            </a:pPr>
            <a:r>
              <a:rPr lang="en-GB" sz="2400" dirty="0"/>
              <a:t> Children</a:t>
            </a:r>
          </a:p>
          <a:p>
            <a:pPr marL="0" indent="0">
              <a:buNone/>
            </a:pPr>
            <a:r>
              <a:rPr lang="en-GB" sz="2400" dirty="0">
                <a:solidFill>
                  <a:schemeClr val="accent1">
                    <a:lumMod val="75000"/>
                  </a:schemeClr>
                </a:solidFill>
                <a:ea typeface="Calibri"/>
                <a:hlinkClick r:id="rId3"/>
              </a:rPr>
              <a:t> </a:t>
            </a:r>
            <a:r>
              <a:rPr lang="en-GB" sz="2400" u="sng" dirty="0">
                <a:solidFill>
                  <a:schemeClr val="accent1">
                    <a:lumMod val="75000"/>
                  </a:schemeClr>
                </a:solidFill>
                <a:ea typeface="Calibri"/>
                <a:hlinkClick r:id="rId3"/>
              </a:rPr>
              <a:t>https://www.proceduresonline.com/nesubregion/</a:t>
            </a:r>
            <a:endParaRPr lang="en-GB" sz="2400" u="sng" dirty="0">
              <a:solidFill>
                <a:schemeClr val="accent1">
                  <a:lumMod val="75000"/>
                </a:schemeClr>
              </a:solidFill>
              <a:ea typeface="Calibri"/>
            </a:endParaRPr>
          </a:p>
          <a:p>
            <a:pPr marL="0" indent="0">
              <a:buNone/>
            </a:pPr>
            <a:r>
              <a:rPr lang="en-GB" sz="2400" dirty="0"/>
              <a:t> Adults</a:t>
            </a:r>
          </a:p>
          <a:p>
            <a:pPr marL="0" indent="0">
              <a:buNone/>
            </a:pPr>
            <a:r>
              <a:rPr lang="en-GB" sz="2400" dirty="0">
                <a:hlinkClick r:id="rId4"/>
              </a:rPr>
              <a:t>https://www.southtynesidesafeguardingappp.co.uk/</a:t>
            </a:r>
            <a:r>
              <a:rPr lang="en-GB" sz="2400" dirty="0"/>
              <a:t> </a:t>
            </a:r>
          </a:p>
        </p:txBody>
      </p:sp>
    </p:spTree>
    <p:extLst>
      <p:ext uri="{BB962C8B-B14F-4D97-AF65-F5344CB8AC3E}">
        <p14:creationId xmlns:p14="http://schemas.microsoft.com/office/powerpoint/2010/main" val="25463521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10B777DF-F6A2-4D53-B6F0-D9700609EE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75" y="625059"/>
            <a:ext cx="5452525" cy="5607882"/>
          </a:xfrm>
          <a:prstGeom prst="rect">
            <a:avLst/>
          </a:pr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ight Triangle 11">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itle 1">
            <a:extLst>
              <a:ext uri="{FF2B5EF4-FFF2-40B4-BE49-F238E27FC236}">
                <a16:creationId xmlns:a16="http://schemas.microsoft.com/office/drawing/2014/main" id="{DE4BC2E8-36E0-4160-9063-409D96B38D8D}"/>
              </a:ext>
            </a:extLst>
          </p:cNvPr>
          <p:cNvSpPr txBox="1">
            <a:spLocks/>
          </p:cNvSpPr>
          <p:nvPr/>
        </p:nvSpPr>
        <p:spPr>
          <a:xfrm>
            <a:off x="903126" y="1344213"/>
            <a:ext cx="5191174" cy="36764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kumimoji="0" lang="en-GB" sz="4400" b="1" i="0" u="none" strike="noStrike" kern="1200" cap="none" spc="0" normalizeH="0" baseline="0" noProof="0" dirty="0">
                <a:ln>
                  <a:noFill/>
                </a:ln>
                <a:solidFill>
                  <a:prstClr val="black"/>
                </a:solidFill>
                <a:effectLst/>
                <a:uLnTx/>
                <a:uFillTx/>
                <a:latin typeface="Calibri Light" panose="020F0302020204030204"/>
                <a:ea typeface="+mj-ea"/>
                <a:cs typeface="+mj-cs"/>
              </a:rPr>
              <a:t>Glossary of Terms / Abbreviations</a:t>
            </a:r>
            <a:endParaRPr lang="en-GB" b="1" dirty="0"/>
          </a:p>
        </p:txBody>
      </p:sp>
      <p:graphicFrame>
        <p:nvGraphicFramePr>
          <p:cNvPr id="5" name="Object 4">
            <a:extLst>
              <a:ext uri="{FF2B5EF4-FFF2-40B4-BE49-F238E27FC236}">
                <a16:creationId xmlns:a16="http://schemas.microsoft.com/office/drawing/2014/main" id="{127F9A35-2677-4C36-961C-E11E55ED1132}"/>
              </a:ext>
            </a:extLst>
          </p:cNvPr>
          <p:cNvGraphicFramePr>
            <a:graphicFrameLocks noChangeAspect="1"/>
          </p:cNvGraphicFramePr>
          <p:nvPr>
            <p:extLst>
              <p:ext uri="{D42A27DB-BD31-4B8C-83A1-F6EECF244321}">
                <p14:modId xmlns:p14="http://schemas.microsoft.com/office/powerpoint/2010/main" val="1162063057"/>
              </p:ext>
            </p:extLst>
          </p:nvPr>
        </p:nvGraphicFramePr>
        <p:xfrm>
          <a:off x="7653598" y="2172033"/>
          <a:ext cx="2269819" cy="2025498"/>
        </p:xfrm>
        <a:graphic>
          <a:graphicData uri="http://schemas.openxmlformats.org/presentationml/2006/ole">
            <mc:AlternateContent xmlns:mc="http://schemas.openxmlformats.org/markup-compatibility/2006">
              <mc:Choice xmlns:v="urn:schemas-microsoft-com:vml" Requires="v">
                <p:oleObj name="Document" showAsIcon="1" r:id="rId2" imgW="914400" imgH="816480" progId="Word.Document.12">
                  <p:embed/>
                </p:oleObj>
              </mc:Choice>
              <mc:Fallback>
                <p:oleObj name="Document" showAsIcon="1" r:id="rId2" imgW="914400" imgH="816480" progId="Word.Document.12">
                  <p:embed/>
                  <p:pic>
                    <p:nvPicPr>
                      <p:cNvPr id="0" name=""/>
                      <p:cNvPicPr/>
                      <p:nvPr/>
                    </p:nvPicPr>
                    <p:blipFill>
                      <a:blip r:embed="rId3"/>
                      <a:stretch>
                        <a:fillRect/>
                      </a:stretch>
                    </p:blipFill>
                    <p:spPr>
                      <a:xfrm>
                        <a:off x="7653598" y="2172033"/>
                        <a:ext cx="2269819" cy="2025498"/>
                      </a:xfrm>
                      <a:prstGeom prst="rect">
                        <a:avLst/>
                      </a:prstGeom>
                    </p:spPr>
                  </p:pic>
                </p:oleObj>
              </mc:Fallback>
            </mc:AlternateContent>
          </a:graphicData>
        </a:graphic>
      </p:graphicFrame>
    </p:spTree>
    <p:extLst>
      <p:ext uri="{BB962C8B-B14F-4D97-AF65-F5344CB8AC3E}">
        <p14:creationId xmlns:p14="http://schemas.microsoft.com/office/powerpoint/2010/main" val="1994246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Triangle 21">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88389611-C106-4883-A0F6-FB737065640C}"/>
              </a:ext>
            </a:extLst>
          </p:cNvPr>
          <p:cNvSpPr txBox="1">
            <a:spLocks/>
          </p:cNvSpPr>
          <p:nvPr/>
        </p:nvSpPr>
        <p:spPr>
          <a:xfrm>
            <a:off x="818609" y="1188637"/>
            <a:ext cx="3245392" cy="448072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Aft>
                <a:spcPts val="600"/>
              </a:spcAft>
            </a:pPr>
            <a:r>
              <a:rPr lang="en-US" sz="3600" b="1" kern="1200" dirty="0">
                <a:solidFill>
                  <a:schemeClr val="tx1"/>
                </a:solidFill>
                <a:latin typeface="+mj-lt"/>
                <a:ea typeface="+mj-ea"/>
                <a:cs typeface="+mj-cs"/>
              </a:rPr>
              <a:t>Hello and welcome to the South Tyneside Safeguarding Children and Adults Partnership</a:t>
            </a:r>
          </a:p>
        </p:txBody>
      </p:sp>
      <p:cxnSp>
        <p:nvCxnSpPr>
          <p:cNvPr id="26" name="Straight Connector 25">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15F0AFCE-C41C-48CA-A55D-BC956D47C629}"/>
              </a:ext>
            </a:extLst>
          </p:cNvPr>
          <p:cNvSpPr txBox="1">
            <a:spLocks/>
          </p:cNvSpPr>
          <p:nvPr/>
        </p:nvSpPr>
        <p:spPr>
          <a:xfrm>
            <a:off x="5255259" y="904973"/>
            <a:ext cx="5621745" cy="5033914"/>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dirty="0"/>
              <a:t>The Partnership is a result of a collaborative agreement and approach to safeguarding from multi-agency partners involved with children and / or adults.</a:t>
            </a:r>
          </a:p>
          <a:p>
            <a:pPr algn="l"/>
            <a:r>
              <a:rPr lang="en-US" sz="2000" dirty="0"/>
              <a:t>The responsibility for safeguarding sits with the three statutory partners. They are:</a:t>
            </a:r>
          </a:p>
          <a:p>
            <a:pPr marL="342900" indent="-342900" algn="l">
              <a:buFont typeface="Arial" panose="020B0604020202020204" pitchFamily="34" charset="0"/>
              <a:buChar char="•"/>
            </a:pPr>
            <a:r>
              <a:rPr lang="en-US" sz="2000" dirty="0"/>
              <a:t>South Tyneside Council</a:t>
            </a:r>
          </a:p>
          <a:p>
            <a:pPr marL="342900" indent="-342900" algn="l">
              <a:buFont typeface="Arial" panose="020B0604020202020204" pitchFamily="34" charset="0"/>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NHS North East and North Cumbria Integrated Care Board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l">
              <a:buFont typeface="Arial" panose="020B0604020202020204" pitchFamily="34" charset="0"/>
              <a:buChar char="•"/>
            </a:pPr>
            <a:r>
              <a:rPr lang="en-US" sz="2000" dirty="0"/>
              <a:t>Northumbria Police</a:t>
            </a:r>
          </a:p>
          <a:p>
            <a:pPr indent="-228600" algn="l">
              <a:buFont typeface="Arial" panose="020B0604020202020204" pitchFamily="34" charset="0"/>
              <a:buChar char="•"/>
            </a:pPr>
            <a:endParaRPr lang="en-US" sz="2000" dirty="0"/>
          </a:p>
        </p:txBody>
      </p:sp>
    </p:spTree>
    <p:extLst>
      <p:ext uri="{BB962C8B-B14F-4D97-AF65-F5344CB8AC3E}">
        <p14:creationId xmlns:p14="http://schemas.microsoft.com/office/powerpoint/2010/main" val="2458295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0B777DF-F6A2-4D53-B6F0-D9700609EE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75" y="625059"/>
            <a:ext cx="5452525" cy="5607882"/>
          </a:xfrm>
          <a:prstGeom prst="rect">
            <a:avLst/>
          </a:pr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ight Triangle 11">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8029CD-70B4-4812-85D5-EAE2F3776219}"/>
              </a:ext>
            </a:extLst>
          </p:cNvPr>
          <p:cNvSpPr>
            <a:spLocks noGrp="1"/>
          </p:cNvSpPr>
          <p:nvPr>
            <p:ph type="title"/>
          </p:nvPr>
        </p:nvSpPr>
        <p:spPr>
          <a:xfrm>
            <a:off x="1006900" y="1188637"/>
            <a:ext cx="4623363" cy="4480726"/>
          </a:xfrm>
        </p:spPr>
        <p:txBody>
          <a:bodyPr>
            <a:normAutofit/>
          </a:bodyPr>
          <a:lstStyle/>
          <a:p>
            <a:pPr algn="ctr"/>
            <a:r>
              <a:rPr lang="en-GB" sz="6600" b="1" dirty="0">
                <a:solidFill>
                  <a:schemeClr val="tx1">
                    <a:lumMod val="75000"/>
                    <a:lumOff val="25000"/>
                  </a:schemeClr>
                </a:solidFill>
              </a:rPr>
              <a:t>The Aim of the Partnership </a:t>
            </a:r>
          </a:p>
        </p:txBody>
      </p:sp>
      <p:sp>
        <p:nvSpPr>
          <p:cNvPr id="3" name="Content Placeholder 2">
            <a:extLst>
              <a:ext uri="{FF2B5EF4-FFF2-40B4-BE49-F238E27FC236}">
                <a16:creationId xmlns:a16="http://schemas.microsoft.com/office/drawing/2014/main" id="{47FB3E6D-7FA8-421C-894E-ACB2541AA723}"/>
              </a:ext>
            </a:extLst>
          </p:cNvPr>
          <p:cNvSpPr>
            <a:spLocks noGrp="1"/>
          </p:cNvSpPr>
          <p:nvPr>
            <p:ph idx="1"/>
          </p:nvPr>
        </p:nvSpPr>
        <p:spPr>
          <a:xfrm>
            <a:off x="6577584" y="923827"/>
            <a:ext cx="4338655" cy="4977352"/>
          </a:xfrm>
        </p:spPr>
        <p:txBody>
          <a:bodyPr anchor="ctr">
            <a:normAutofit/>
          </a:bodyPr>
          <a:lstStyle/>
          <a:p>
            <a:pPr marL="0" indent="0">
              <a:buNone/>
            </a:pPr>
            <a:r>
              <a:rPr lang="en-GB" sz="2000" dirty="0">
                <a:effectLst/>
                <a:latin typeface="Arial" panose="020B0604020202020204" pitchFamily="34" charset="0"/>
                <a:ea typeface="Calibri" panose="020F0502020204030204" pitchFamily="34" charset="0"/>
                <a:cs typeface="Times New Roman" panose="02020603050405020304" pitchFamily="18" charset="0"/>
              </a:rPr>
              <a:t>The aim of the Partnership is to;</a:t>
            </a:r>
          </a:p>
          <a:p>
            <a:r>
              <a:rPr lang="en-GB" sz="2000" dirty="0">
                <a:effectLst/>
                <a:ea typeface="Calibri" panose="020F0502020204030204" pitchFamily="34" charset="0"/>
                <a:cs typeface="Times New Roman" panose="02020603050405020304" pitchFamily="18" charset="0"/>
              </a:rPr>
              <a:t>Work together to safeguard and promote the safety and wellbeing of  children and adults at risk of harm or abuse, including identifying and responding to their needs.</a:t>
            </a:r>
          </a:p>
          <a:p>
            <a:r>
              <a:rPr lang="en-GB" sz="2000" dirty="0">
                <a:effectLst/>
                <a:ea typeface="Calibri" panose="020F0502020204030204" pitchFamily="34" charset="0"/>
                <a:cs typeface="Times New Roman" panose="02020603050405020304" pitchFamily="18" charset="0"/>
              </a:rPr>
              <a:t>Undertake the statutory safeguarding  duties assigned to children and adults</a:t>
            </a:r>
          </a:p>
          <a:p>
            <a:r>
              <a:rPr lang="en-GB" sz="2000" dirty="0">
                <a:effectLst/>
                <a:ea typeface="Calibri" panose="020F0502020204030204" pitchFamily="34" charset="0"/>
                <a:cs typeface="Times New Roman" panose="02020603050405020304" pitchFamily="18" charset="0"/>
              </a:rPr>
              <a:t>Increase the focus on improving  practice across children and adults</a:t>
            </a:r>
          </a:p>
          <a:p>
            <a:r>
              <a:rPr lang="en-GB" sz="2000" dirty="0">
                <a:effectLst/>
                <a:ea typeface="Calibri" panose="020F0502020204030204" pitchFamily="34" charset="0"/>
                <a:cs typeface="Times New Roman" panose="02020603050405020304" pitchFamily="18" charset="0"/>
              </a:rPr>
              <a:t>Strengthen the Think Family model across the partnership</a:t>
            </a:r>
            <a:endParaRPr lang="en-GB" sz="2000" dirty="0">
              <a:latin typeface="Arial" panose="020B0604020202020204" pitchFamily="34" charset="0"/>
              <a:cs typeface="Times New Roman" panose="02020603050405020304" pitchFamily="18" charset="0"/>
            </a:endParaRPr>
          </a:p>
          <a:p>
            <a:endParaRPr lang="en-GB" sz="1500" dirty="0"/>
          </a:p>
        </p:txBody>
      </p:sp>
    </p:spTree>
    <p:extLst>
      <p:ext uri="{BB962C8B-B14F-4D97-AF65-F5344CB8AC3E}">
        <p14:creationId xmlns:p14="http://schemas.microsoft.com/office/powerpoint/2010/main" val="4117678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6B80271-AB52-4E69-AC06-92D993A02F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72560" y="323519"/>
            <a:ext cx="6096001" cy="6212748"/>
          </a:xfrm>
          <a:custGeom>
            <a:avLst/>
            <a:gdLst>
              <a:gd name="connsiteX0" fmla="*/ 0 w 6096001"/>
              <a:gd name="connsiteY0" fmla="*/ 0 h 6212748"/>
              <a:gd name="connsiteX1" fmla="*/ 1772102 w 6096001"/>
              <a:gd name="connsiteY1" fmla="*/ 0 h 6212748"/>
              <a:gd name="connsiteX2" fmla="*/ 2514601 w 6096001"/>
              <a:gd name="connsiteY2" fmla="*/ 0 h 6212748"/>
              <a:gd name="connsiteX3" fmla="*/ 2514603 w 6096001"/>
              <a:gd name="connsiteY3" fmla="*/ 0 h 6212748"/>
              <a:gd name="connsiteX4" fmla="*/ 6096001 w 6096001"/>
              <a:gd name="connsiteY4" fmla="*/ 0 h 6212748"/>
              <a:gd name="connsiteX5" fmla="*/ 6096001 w 6096001"/>
              <a:gd name="connsiteY5" fmla="*/ 2864954 h 6212748"/>
              <a:gd name="connsiteX6" fmla="*/ 2652556 w 6096001"/>
              <a:gd name="connsiteY6" fmla="*/ 6212748 h 6212748"/>
              <a:gd name="connsiteX7" fmla="*/ 1772102 w 6096001"/>
              <a:gd name="connsiteY7" fmla="*/ 6212748 h 6212748"/>
              <a:gd name="connsiteX8" fmla="*/ 1772102 w 6096001"/>
              <a:gd name="connsiteY8" fmla="*/ 6210962 h 6212748"/>
              <a:gd name="connsiteX9" fmla="*/ 0 w 6096001"/>
              <a:gd name="connsiteY9" fmla="*/ 6210962 h 621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96001" h="6212748">
                <a:moveTo>
                  <a:pt x="0" y="0"/>
                </a:moveTo>
                <a:lnTo>
                  <a:pt x="1772102" y="0"/>
                </a:lnTo>
                <a:lnTo>
                  <a:pt x="2514601" y="0"/>
                </a:lnTo>
                <a:lnTo>
                  <a:pt x="2514603" y="0"/>
                </a:lnTo>
                <a:lnTo>
                  <a:pt x="6096001" y="0"/>
                </a:lnTo>
                <a:lnTo>
                  <a:pt x="6096001" y="2864954"/>
                </a:lnTo>
                <a:lnTo>
                  <a:pt x="2652556" y="6212748"/>
                </a:lnTo>
                <a:lnTo>
                  <a:pt x="1772102" y="6212748"/>
                </a:lnTo>
                <a:lnTo>
                  <a:pt x="1772102" y="6210962"/>
                </a:lnTo>
                <a:lnTo>
                  <a:pt x="0" y="6210962"/>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ight Triangle 11">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4D233ACE-F3A1-4543-B9F4-425DDA5793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ED6E74-D3BB-48E8-A950-63C3F642B2E8}"/>
              </a:ext>
            </a:extLst>
          </p:cNvPr>
          <p:cNvSpPr>
            <a:spLocks noGrp="1"/>
          </p:cNvSpPr>
          <p:nvPr>
            <p:ph type="title"/>
          </p:nvPr>
        </p:nvSpPr>
        <p:spPr>
          <a:xfrm>
            <a:off x="1006899" y="1188637"/>
            <a:ext cx="4281029" cy="4480726"/>
          </a:xfrm>
        </p:spPr>
        <p:txBody>
          <a:bodyPr>
            <a:normAutofit/>
          </a:bodyPr>
          <a:lstStyle/>
          <a:p>
            <a:pPr algn="ctr"/>
            <a:r>
              <a:rPr lang="en-GB" sz="6600" b="1" dirty="0"/>
              <a:t>The Legislative Framework / Guidance </a:t>
            </a:r>
          </a:p>
        </p:txBody>
      </p:sp>
      <p:sp>
        <p:nvSpPr>
          <p:cNvPr id="3" name="Content Placeholder 2">
            <a:extLst>
              <a:ext uri="{FF2B5EF4-FFF2-40B4-BE49-F238E27FC236}">
                <a16:creationId xmlns:a16="http://schemas.microsoft.com/office/drawing/2014/main" id="{7BC3D10B-906E-488A-A81B-EDD29F996F26}"/>
              </a:ext>
            </a:extLst>
          </p:cNvPr>
          <p:cNvSpPr>
            <a:spLocks noGrp="1"/>
          </p:cNvSpPr>
          <p:nvPr>
            <p:ph idx="1"/>
          </p:nvPr>
        </p:nvSpPr>
        <p:spPr>
          <a:xfrm>
            <a:off x="6253480" y="1855347"/>
            <a:ext cx="4404009" cy="3147306"/>
          </a:xfrm>
        </p:spPr>
        <p:txBody>
          <a:bodyPr anchor="ctr">
            <a:normAutofit/>
          </a:bodyPr>
          <a:lstStyle/>
          <a:p>
            <a:r>
              <a:rPr lang="en-GB" sz="2000" b="1">
                <a:effectLst/>
                <a:latin typeface="Arial" panose="020B0604020202020204" pitchFamily="34" charset="0"/>
                <a:ea typeface="Calibri" panose="020F0502020204030204" pitchFamily="34" charset="0"/>
                <a:cs typeface="Times New Roman" panose="02020603050405020304" pitchFamily="18" charset="0"/>
              </a:rPr>
              <a:t>Working Together to Safeguard Children Guidance 2018 </a:t>
            </a:r>
            <a:r>
              <a:rPr lang="en-GB" sz="2000">
                <a:effectLst/>
                <a:latin typeface="Arial" panose="020B0604020202020204" pitchFamily="34" charset="0"/>
                <a:ea typeface="Calibri" panose="020F0502020204030204" pitchFamily="34" charset="0"/>
                <a:cs typeface="Times New Roman" panose="02020603050405020304" pitchFamily="18" charset="0"/>
              </a:rPr>
              <a:t>and the </a:t>
            </a:r>
            <a:r>
              <a:rPr lang="en-GB" sz="2000" b="1">
                <a:effectLst/>
                <a:latin typeface="Arial" panose="020B0604020202020204" pitchFamily="34" charset="0"/>
                <a:ea typeface="Calibri" panose="020F0502020204030204" pitchFamily="34" charset="0"/>
                <a:cs typeface="Times New Roman" panose="02020603050405020304" pitchFamily="18" charset="0"/>
              </a:rPr>
              <a:t>Care Act 2014 </a:t>
            </a:r>
            <a:r>
              <a:rPr lang="en-GB" sz="2000">
                <a:effectLst/>
                <a:latin typeface="Arial" panose="020B0604020202020204" pitchFamily="34" charset="0"/>
                <a:ea typeface="Calibri" panose="020F0502020204030204" pitchFamily="34" charset="0"/>
                <a:cs typeface="Times New Roman" panose="02020603050405020304" pitchFamily="18" charset="0"/>
              </a:rPr>
              <a:t>both set out requirements for all local safeguarding partners to work together to safeguard and promote the safety and wellbeing of local children and adults at risk of harm or abuse, including identifying and responding to their needs.</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p>
            <a:endParaRPr lang="en-GB" sz="2000"/>
          </a:p>
        </p:txBody>
      </p:sp>
    </p:spTree>
    <p:extLst>
      <p:ext uri="{BB962C8B-B14F-4D97-AF65-F5344CB8AC3E}">
        <p14:creationId xmlns:p14="http://schemas.microsoft.com/office/powerpoint/2010/main" val="1069815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0B777DF-F6A2-4D53-B6F0-D9700609EE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75" y="625059"/>
            <a:ext cx="5452525" cy="5607882"/>
          </a:xfrm>
          <a:prstGeom prst="rect">
            <a:avLst/>
          </a:pr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ight Triangle 11">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B042EB-5096-4F29-A22B-D7B866B7BCA7}"/>
              </a:ext>
            </a:extLst>
          </p:cNvPr>
          <p:cNvSpPr>
            <a:spLocks noGrp="1"/>
          </p:cNvSpPr>
          <p:nvPr>
            <p:ph type="title"/>
          </p:nvPr>
        </p:nvSpPr>
        <p:spPr>
          <a:xfrm>
            <a:off x="1006900" y="1188637"/>
            <a:ext cx="4623363" cy="4480726"/>
          </a:xfrm>
        </p:spPr>
        <p:txBody>
          <a:bodyPr>
            <a:normAutofit/>
          </a:bodyPr>
          <a:lstStyle/>
          <a:p>
            <a:pPr algn="ctr"/>
            <a:r>
              <a:rPr lang="en-GB" sz="6100" b="1" dirty="0">
                <a:solidFill>
                  <a:schemeClr val="tx1">
                    <a:lumMod val="75000"/>
                    <a:lumOff val="25000"/>
                  </a:schemeClr>
                </a:solidFill>
              </a:rPr>
              <a:t>The Statutory Functions of the Partnership</a:t>
            </a:r>
          </a:p>
        </p:txBody>
      </p:sp>
      <p:sp>
        <p:nvSpPr>
          <p:cNvPr id="3" name="Content Placeholder 2">
            <a:extLst>
              <a:ext uri="{FF2B5EF4-FFF2-40B4-BE49-F238E27FC236}">
                <a16:creationId xmlns:a16="http://schemas.microsoft.com/office/drawing/2014/main" id="{2ECF812C-52ED-4232-9FDF-EC81CA99059A}"/>
              </a:ext>
            </a:extLst>
          </p:cNvPr>
          <p:cNvSpPr>
            <a:spLocks noGrp="1"/>
          </p:cNvSpPr>
          <p:nvPr>
            <p:ph idx="1"/>
          </p:nvPr>
        </p:nvSpPr>
        <p:spPr>
          <a:xfrm>
            <a:off x="6577584" y="1896645"/>
            <a:ext cx="3953775" cy="3064712"/>
          </a:xfrm>
        </p:spPr>
        <p:txBody>
          <a:bodyPr anchor="ctr">
            <a:normAutofit/>
          </a:bodyPr>
          <a:lstStyle/>
          <a:p>
            <a:pPr marL="0" indent="0">
              <a:buNone/>
            </a:pPr>
            <a:r>
              <a:rPr lang="en-GB" sz="1900"/>
              <a:t>Undertake statutory reviews which include:</a:t>
            </a:r>
          </a:p>
          <a:p>
            <a:r>
              <a:rPr lang="en-GB" sz="1900"/>
              <a:t>Child Safeguarding Practice Reviews ( CSPR’s)</a:t>
            </a:r>
          </a:p>
          <a:p>
            <a:r>
              <a:rPr lang="en-GB" sz="1900"/>
              <a:t>Safeguarding Adult’s Reviews (SAR’s)</a:t>
            </a:r>
          </a:p>
          <a:p>
            <a:pPr marL="0" indent="0">
              <a:buNone/>
            </a:pPr>
            <a:r>
              <a:rPr lang="en-GB" sz="1900"/>
              <a:t>Publish an annual report </a:t>
            </a:r>
          </a:p>
          <a:p>
            <a:pPr marL="0" indent="0">
              <a:buNone/>
            </a:pPr>
            <a:r>
              <a:rPr lang="en-GB" sz="1900" i="0">
                <a:effectLst/>
              </a:rPr>
              <a:t>Publish an annual strategic plan ( adults)</a:t>
            </a:r>
            <a:endParaRPr lang="en-GB" sz="1900"/>
          </a:p>
          <a:p>
            <a:endParaRPr lang="en-GB" sz="1900"/>
          </a:p>
        </p:txBody>
      </p:sp>
    </p:spTree>
    <p:extLst>
      <p:ext uri="{BB962C8B-B14F-4D97-AF65-F5344CB8AC3E}">
        <p14:creationId xmlns:p14="http://schemas.microsoft.com/office/powerpoint/2010/main" val="18540783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79EECFE-814E-4B68-96A7-86A795BD22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742AC8B-F7F8-45CC-BFF5-27E8A564B8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4662" y="323519"/>
            <a:ext cx="4323899" cy="6212748"/>
          </a:xfrm>
          <a:custGeom>
            <a:avLst/>
            <a:gdLst>
              <a:gd name="connsiteX0" fmla="*/ 0 w 4323899"/>
              <a:gd name="connsiteY0" fmla="*/ 0 h 6212748"/>
              <a:gd name="connsiteX1" fmla="*/ 742501 w 4323899"/>
              <a:gd name="connsiteY1" fmla="*/ 0 h 6212748"/>
              <a:gd name="connsiteX2" fmla="*/ 4323899 w 4323899"/>
              <a:gd name="connsiteY2" fmla="*/ 0 h 6212748"/>
              <a:gd name="connsiteX3" fmla="*/ 4323899 w 4323899"/>
              <a:gd name="connsiteY3" fmla="*/ 2864954 h 6212748"/>
              <a:gd name="connsiteX4" fmla="*/ 880454 w 4323899"/>
              <a:gd name="connsiteY4" fmla="*/ 6212748 h 6212748"/>
              <a:gd name="connsiteX5" fmla="*/ 0 w 4323899"/>
              <a:gd name="connsiteY5" fmla="*/ 6212748 h 6212748"/>
              <a:gd name="connsiteX6" fmla="*/ 0 w 4323899"/>
              <a:gd name="connsiteY6" fmla="*/ 6210962 h 621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3899" h="6212748">
                <a:moveTo>
                  <a:pt x="0" y="0"/>
                </a:moveTo>
                <a:lnTo>
                  <a:pt x="742501" y="0"/>
                </a:lnTo>
                <a:lnTo>
                  <a:pt x="4323899" y="0"/>
                </a:lnTo>
                <a:lnTo>
                  <a:pt x="4323899" y="2864954"/>
                </a:lnTo>
                <a:lnTo>
                  <a:pt x="880454" y="6212748"/>
                </a:lnTo>
                <a:lnTo>
                  <a:pt x="0" y="6212748"/>
                </a:lnTo>
                <a:lnTo>
                  <a:pt x="0" y="6210962"/>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ight Triangle 11">
            <a:extLst>
              <a:ext uri="{FF2B5EF4-FFF2-40B4-BE49-F238E27FC236}">
                <a16:creationId xmlns:a16="http://schemas.microsoft.com/office/drawing/2014/main" id="{AF180F00-B4B2-4196-BB1C-ECD21B03F0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950CF8-6B82-4AED-8C23-4B4F922951D0}"/>
              </a:ext>
            </a:extLst>
          </p:cNvPr>
          <p:cNvSpPr>
            <a:spLocks noGrp="1"/>
          </p:cNvSpPr>
          <p:nvPr>
            <p:ph type="title"/>
          </p:nvPr>
        </p:nvSpPr>
        <p:spPr>
          <a:xfrm>
            <a:off x="378682" y="169578"/>
            <a:ext cx="11744188" cy="358323"/>
          </a:xfrm>
        </p:spPr>
        <p:txBody>
          <a:bodyPr vert="horz" lIns="91440" tIns="45720" rIns="91440" bIns="45720" rtlCol="0" anchor="ctr">
            <a:normAutofit fontScale="90000"/>
          </a:bodyPr>
          <a:lstStyle/>
          <a:p>
            <a:pPr algn="ctr"/>
            <a:r>
              <a:rPr lang="en-US" sz="5400" b="1" kern="1200" dirty="0">
                <a:solidFill>
                  <a:schemeClr val="tx1"/>
                </a:solidFill>
                <a:latin typeface="+mj-lt"/>
                <a:ea typeface="+mj-ea"/>
                <a:cs typeface="+mj-cs"/>
              </a:rPr>
              <a:t>The Structure of the Partnership </a:t>
            </a:r>
          </a:p>
        </p:txBody>
      </p:sp>
      <p:pic>
        <p:nvPicPr>
          <p:cNvPr id="34" name="Picture 33">
            <a:extLst>
              <a:ext uri="{FF2B5EF4-FFF2-40B4-BE49-F238E27FC236}">
                <a16:creationId xmlns:a16="http://schemas.microsoft.com/office/drawing/2014/main" id="{763017FA-3254-1314-4BE2-291CCE97D384}"/>
              </a:ext>
            </a:extLst>
          </p:cNvPr>
          <p:cNvPicPr>
            <a:picLocks noChangeAspect="1"/>
          </p:cNvPicPr>
          <p:nvPr/>
        </p:nvPicPr>
        <p:blipFill>
          <a:blip r:embed="rId2"/>
          <a:stretch>
            <a:fillRect/>
          </a:stretch>
        </p:blipFill>
        <p:spPr>
          <a:xfrm>
            <a:off x="1066541" y="780914"/>
            <a:ext cx="10058917" cy="5296172"/>
          </a:xfrm>
          <a:prstGeom prst="rect">
            <a:avLst/>
          </a:prstGeom>
        </p:spPr>
      </p:pic>
    </p:spTree>
    <p:extLst>
      <p:ext uri="{BB962C8B-B14F-4D97-AF65-F5344CB8AC3E}">
        <p14:creationId xmlns:p14="http://schemas.microsoft.com/office/powerpoint/2010/main" val="1943629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0B777DF-F6A2-4D53-B6F0-D9700609EE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75" y="625059"/>
            <a:ext cx="5452525" cy="5607882"/>
          </a:xfrm>
          <a:prstGeom prst="rect">
            <a:avLst/>
          </a:pr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ight Triangle 11">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D1F7A9-9455-4412-B376-9818025B7799}"/>
              </a:ext>
            </a:extLst>
          </p:cNvPr>
          <p:cNvSpPr>
            <a:spLocks noGrp="1"/>
          </p:cNvSpPr>
          <p:nvPr>
            <p:ph type="title"/>
          </p:nvPr>
        </p:nvSpPr>
        <p:spPr>
          <a:xfrm>
            <a:off x="1006900" y="1188637"/>
            <a:ext cx="4623363" cy="4480726"/>
          </a:xfrm>
        </p:spPr>
        <p:txBody>
          <a:bodyPr>
            <a:normAutofit/>
          </a:bodyPr>
          <a:lstStyle/>
          <a:p>
            <a:pPr algn="ctr"/>
            <a:r>
              <a:rPr lang="en-GB" sz="6600" b="1" dirty="0">
                <a:solidFill>
                  <a:schemeClr val="tx1">
                    <a:lumMod val="75000"/>
                    <a:lumOff val="25000"/>
                  </a:schemeClr>
                </a:solidFill>
              </a:rPr>
              <a:t>Independent Scrutiny </a:t>
            </a:r>
          </a:p>
        </p:txBody>
      </p:sp>
      <p:sp>
        <p:nvSpPr>
          <p:cNvPr id="3" name="Content Placeholder 2">
            <a:extLst>
              <a:ext uri="{FF2B5EF4-FFF2-40B4-BE49-F238E27FC236}">
                <a16:creationId xmlns:a16="http://schemas.microsoft.com/office/drawing/2014/main" id="{AB484AC2-A48F-405E-A465-941862EE5876}"/>
              </a:ext>
            </a:extLst>
          </p:cNvPr>
          <p:cNvSpPr>
            <a:spLocks noGrp="1"/>
          </p:cNvSpPr>
          <p:nvPr>
            <p:ph idx="1"/>
          </p:nvPr>
        </p:nvSpPr>
        <p:spPr>
          <a:xfrm>
            <a:off x="6367831" y="1254034"/>
            <a:ext cx="5110065" cy="3994706"/>
          </a:xfrm>
        </p:spPr>
        <p:txBody>
          <a:bodyPr anchor="ctr">
            <a:normAutofit/>
          </a:bodyPr>
          <a:lstStyle/>
          <a:p>
            <a:r>
              <a:rPr lang="en-GB" sz="2000" dirty="0">
                <a:effectLst/>
                <a:latin typeface="Arial" panose="020B0604020202020204" pitchFamily="34" charset="0"/>
                <a:ea typeface="Calibri" panose="020F0502020204030204" pitchFamily="34" charset="0"/>
                <a:cs typeface="Times New Roman" panose="02020603050405020304" pitchFamily="18" charset="0"/>
              </a:rPr>
              <a:t>One key change for the local safeguarding partners is the way in which independent oversight of the arrangements is gained. </a:t>
            </a:r>
          </a:p>
          <a:p>
            <a:r>
              <a:rPr lang="en-GB" sz="2000" dirty="0">
                <a:effectLst/>
                <a:latin typeface="Arial" panose="020B0604020202020204" pitchFamily="34" charset="0"/>
                <a:ea typeface="Calibri" panose="020F0502020204030204" pitchFamily="34" charset="0"/>
                <a:cs typeface="Times New Roman" panose="02020603050405020304" pitchFamily="18" charset="0"/>
              </a:rPr>
              <a:t>The appointment of an Independent Scrutineer in November 2020 has allowed for further discussions and development of a role that has started to tentatively challenge and hold partners to account for their delivery of services that safeguard everyone.</a:t>
            </a:r>
          </a:p>
          <a:p>
            <a:r>
              <a:rPr lang="en-GB" sz="2000" dirty="0">
                <a:latin typeface="Arial" panose="020B0604020202020204" pitchFamily="34" charset="0"/>
                <a:ea typeface="Calibri" panose="020F0502020204030204" pitchFamily="34" charset="0"/>
                <a:cs typeface="Times New Roman" panose="02020603050405020304" pitchFamily="18" charset="0"/>
              </a:rPr>
              <a:t>The Independent Scrutineer is Richard Burrows.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500" dirty="0"/>
          </a:p>
        </p:txBody>
      </p:sp>
    </p:spTree>
    <p:extLst>
      <p:ext uri="{BB962C8B-B14F-4D97-AF65-F5344CB8AC3E}">
        <p14:creationId xmlns:p14="http://schemas.microsoft.com/office/powerpoint/2010/main" val="4294170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0B777DF-F6A2-4D53-B6F0-D9700609EE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75" y="625059"/>
            <a:ext cx="5452525" cy="5607882"/>
          </a:xfrm>
          <a:prstGeom prst="rect">
            <a:avLst/>
          </a:pr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ight Triangle 11">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34E2B2FD-C0CD-4323-AB69-7D13615D0ED5}"/>
              </a:ext>
            </a:extLst>
          </p:cNvPr>
          <p:cNvPicPr>
            <a:picLocks noChangeAspect="1"/>
          </p:cNvPicPr>
          <p:nvPr/>
        </p:nvPicPr>
        <p:blipFill>
          <a:blip r:embed="rId2"/>
          <a:stretch>
            <a:fillRect/>
          </a:stretch>
        </p:blipFill>
        <p:spPr>
          <a:xfrm>
            <a:off x="1018287" y="1067958"/>
            <a:ext cx="2773920" cy="4377307"/>
          </a:xfrm>
          <a:prstGeom prst="rect">
            <a:avLst/>
          </a:prstGeom>
        </p:spPr>
      </p:pic>
      <p:pic>
        <p:nvPicPr>
          <p:cNvPr id="11" name="Picture 10">
            <a:extLst>
              <a:ext uri="{FF2B5EF4-FFF2-40B4-BE49-F238E27FC236}">
                <a16:creationId xmlns:a16="http://schemas.microsoft.com/office/drawing/2014/main" id="{EB31AE9D-4A29-46FA-AD16-1DAD71FAEA7E}"/>
              </a:ext>
            </a:extLst>
          </p:cNvPr>
          <p:cNvPicPr>
            <a:picLocks noChangeAspect="1"/>
          </p:cNvPicPr>
          <p:nvPr/>
        </p:nvPicPr>
        <p:blipFill>
          <a:blip r:embed="rId3"/>
          <a:stretch>
            <a:fillRect/>
          </a:stretch>
        </p:blipFill>
        <p:spPr>
          <a:xfrm>
            <a:off x="7069625" y="645052"/>
            <a:ext cx="4072481" cy="2267909"/>
          </a:xfrm>
          <a:prstGeom prst="rect">
            <a:avLst/>
          </a:prstGeom>
        </p:spPr>
      </p:pic>
      <p:sp>
        <p:nvSpPr>
          <p:cNvPr id="15" name="Rectangle 14">
            <a:extLst>
              <a:ext uri="{FF2B5EF4-FFF2-40B4-BE49-F238E27FC236}">
                <a16:creationId xmlns:a16="http://schemas.microsoft.com/office/drawing/2014/main" id="{DBACF0EC-2D33-4EE3-897A-F15879A0AC23}"/>
              </a:ext>
            </a:extLst>
          </p:cNvPr>
          <p:cNvSpPr/>
          <p:nvPr/>
        </p:nvSpPr>
        <p:spPr>
          <a:xfrm>
            <a:off x="3943350" y="4515662"/>
            <a:ext cx="3200399" cy="646331"/>
          </a:xfrm>
          <a:prstGeom prst="rect">
            <a:avLst/>
          </a:prstGeom>
          <a:solidFill>
            <a:schemeClr val="accent5">
              <a:lumMod val="60000"/>
              <a:lumOff val="40000"/>
            </a:schemeClr>
          </a:solidFill>
        </p:spPr>
        <p:txBody>
          <a:bodyPr wrap="square">
            <a:spAutoFit/>
          </a:bodyPr>
          <a:lstStyle/>
          <a:p>
            <a:pPr lvl="0" algn="ctr"/>
            <a:r>
              <a:rPr lang="en-GB" dirty="0">
                <a:solidFill>
                  <a:prstClr val="black"/>
                </a:solidFill>
                <a:latin typeface="Calibri" panose="020F0502020204030204"/>
              </a:rPr>
              <a:t>We have an online application  and evaluation process</a:t>
            </a:r>
          </a:p>
        </p:txBody>
      </p:sp>
      <p:pic>
        <p:nvPicPr>
          <p:cNvPr id="3" name="Picture 2">
            <a:extLst>
              <a:ext uri="{FF2B5EF4-FFF2-40B4-BE49-F238E27FC236}">
                <a16:creationId xmlns:a16="http://schemas.microsoft.com/office/drawing/2014/main" id="{8D189E86-0931-42B7-B98A-06493BFF3EC6}"/>
              </a:ext>
            </a:extLst>
          </p:cNvPr>
          <p:cNvPicPr>
            <a:picLocks noChangeAspect="1"/>
          </p:cNvPicPr>
          <p:nvPr/>
        </p:nvPicPr>
        <p:blipFill>
          <a:blip r:embed="rId4"/>
          <a:stretch>
            <a:fillRect/>
          </a:stretch>
        </p:blipFill>
        <p:spPr>
          <a:xfrm>
            <a:off x="7277101" y="3014134"/>
            <a:ext cx="3865006" cy="3072341"/>
          </a:xfrm>
          <a:prstGeom prst="rect">
            <a:avLst/>
          </a:prstGeom>
        </p:spPr>
      </p:pic>
      <p:pic>
        <p:nvPicPr>
          <p:cNvPr id="4" name="Picture 3">
            <a:extLst>
              <a:ext uri="{FF2B5EF4-FFF2-40B4-BE49-F238E27FC236}">
                <a16:creationId xmlns:a16="http://schemas.microsoft.com/office/drawing/2014/main" id="{D3ACF8F1-C042-44D8-A455-30671EE46257}"/>
              </a:ext>
            </a:extLst>
          </p:cNvPr>
          <p:cNvPicPr>
            <a:picLocks noChangeAspect="1"/>
          </p:cNvPicPr>
          <p:nvPr/>
        </p:nvPicPr>
        <p:blipFill>
          <a:blip r:embed="rId5"/>
          <a:stretch>
            <a:fillRect/>
          </a:stretch>
        </p:blipFill>
        <p:spPr>
          <a:xfrm>
            <a:off x="4183812" y="1085856"/>
            <a:ext cx="2688569" cy="2969009"/>
          </a:xfrm>
          <a:prstGeom prst="rect">
            <a:avLst/>
          </a:prstGeom>
        </p:spPr>
      </p:pic>
    </p:spTree>
    <p:extLst>
      <p:ext uri="{BB962C8B-B14F-4D97-AF65-F5344CB8AC3E}">
        <p14:creationId xmlns:p14="http://schemas.microsoft.com/office/powerpoint/2010/main" val="2522711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10B777DF-F6A2-4D53-B6F0-D9700609EE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75" y="625059"/>
            <a:ext cx="5452525" cy="5607882"/>
          </a:xfrm>
          <a:prstGeom prst="rect">
            <a:avLst/>
          </a:pr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ight Triangle 11">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itle 1">
            <a:extLst>
              <a:ext uri="{FF2B5EF4-FFF2-40B4-BE49-F238E27FC236}">
                <a16:creationId xmlns:a16="http://schemas.microsoft.com/office/drawing/2014/main" id="{77374405-04E0-46CD-8723-040A4EC12093}"/>
              </a:ext>
            </a:extLst>
          </p:cNvPr>
          <p:cNvSpPr>
            <a:spLocks noGrp="1"/>
          </p:cNvSpPr>
          <p:nvPr>
            <p:ph type="title"/>
          </p:nvPr>
        </p:nvSpPr>
        <p:spPr>
          <a:xfrm>
            <a:off x="60960" y="-3568"/>
            <a:ext cx="11807600" cy="762393"/>
          </a:xfrm>
        </p:spPr>
        <p:txBody>
          <a:bodyPr>
            <a:normAutofit/>
          </a:bodyPr>
          <a:lstStyle/>
          <a:p>
            <a:r>
              <a:rPr lang="en-GB" b="1" dirty="0"/>
              <a:t>What do the certain elements of the Partnership do?</a:t>
            </a:r>
          </a:p>
        </p:txBody>
      </p:sp>
      <p:sp>
        <p:nvSpPr>
          <p:cNvPr id="2" name="Rectangle 1">
            <a:extLst>
              <a:ext uri="{FF2B5EF4-FFF2-40B4-BE49-F238E27FC236}">
                <a16:creationId xmlns:a16="http://schemas.microsoft.com/office/drawing/2014/main" id="{14BA953B-42F3-4093-B794-063318A9FE8D}"/>
              </a:ext>
            </a:extLst>
          </p:cNvPr>
          <p:cNvSpPr/>
          <p:nvPr/>
        </p:nvSpPr>
        <p:spPr>
          <a:xfrm>
            <a:off x="884241" y="687345"/>
            <a:ext cx="10488208" cy="7739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rPr>
              <a:t>South Tyneside Safeguarding Children and Adults Partnership Executive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rPr>
              <a:t>Undertakes the overall safeguarding responsibility, statutory and strategic function and oversees the Safeguarding Children and Adults Practice Partnership</a:t>
            </a:r>
          </a:p>
        </p:txBody>
      </p:sp>
      <p:sp>
        <p:nvSpPr>
          <p:cNvPr id="11" name="Rectangle 10">
            <a:extLst>
              <a:ext uri="{FF2B5EF4-FFF2-40B4-BE49-F238E27FC236}">
                <a16:creationId xmlns:a16="http://schemas.microsoft.com/office/drawing/2014/main" id="{27EA6D8E-9D6D-48AF-B514-57E66A86E3A7}"/>
              </a:ext>
            </a:extLst>
          </p:cNvPr>
          <p:cNvSpPr/>
          <p:nvPr/>
        </p:nvSpPr>
        <p:spPr>
          <a:xfrm>
            <a:off x="876467" y="1545665"/>
            <a:ext cx="10503756" cy="8708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rPr>
              <a:t>Partnership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rPr>
              <a:t>To strengthen the focus on practice ensuring a direct link with practitioners to influence and fully understand frontline practice from both a practitioner and child and adult perspective</a:t>
            </a:r>
          </a:p>
        </p:txBody>
      </p:sp>
      <p:sp>
        <p:nvSpPr>
          <p:cNvPr id="15" name="Rectangle 14">
            <a:extLst>
              <a:ext uri="{FF2B5EF4-FFF2-40B4-BE49-F238E27FC236}">
                <a16:creationId xmlns:a16="http://schemas.microsoft.com/office/drawing/2014/main" id="{7A294B52-A3F3-4602-A96E-AB13EB277E73}"/>
              </a:ext>
            </a:extLst>
          </p:cNvPr>
          <p:cNvSpPr/>
          <p:nvPr/>
        </p:nvSpPr>
        <p:spPr>
          <a:xfrm>
            <a:off x="876467" y="2500894"/>
            <a:ext cx="10503757" cy="8708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rPr>
              <a:t>Practice Evaluation and Learning Subgroup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rPr>
              <a:t>Make the recommendation to the Executive Board to undertake Safeguarding Rapid Reviews, Child Safeguarding Practice Reviews or Safeguarding Adult Reviews in line with national guidance</a:t>
            </a:r>
          </a:p>
        </p:txBody>
      </p:sp>
      <p:sp>
        <p:nvSpPr>
          <p:cNvPr id="16" name="Rectangle 15">
            <a:extLst>
              <a:ext uri="{FF2B5EF4-FFF2-40B4-BE49-F238E27FC236}">
                <a16:creationId xmlns:a16="http://schemas.microsoft.com/office/drawing/2014/main" id="{C7514C3A-821C-454C-8021-6E53EF534F4C}"/>
              </a:ext>
            </a:extLst>
          </p:cNvPr>
          <p:cNvSpPr/>
          <p:nvPr/>
        </p:nvSpPr>
        <p:spPr>
          <a:xfrm>
            <a:off x="892016" y="3432746"/>
            <a:ext cx="10519305" cy="8708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rPr>
              <a:t>Performance Management and Evaluation Subgroups (children and adults)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rPr>
              <a:t>Receive, monitor and analyse multi-agency safeguarding reporting and statutory returns which will inform the Partnership with additional information for further consideration</a:t>
            </a:r>
          </a:p>
        </p:txBody>
      </p:sp>
      <p:sp>
        <p:nvSpPr>
          <p:cNvPr id="17" name="Rectangle 16">
            <a:extLst>
              <a:ext uri="{FF2B5EF4-FFF2-40B4-BE49-F238E27FC236}">
                <a16:creationId xmlns:a16="http://schemas.microsoft.com/office/drawing/2014/main" id="{FC42DEF1-C17B-4A43-A9E2-6A5525E52686}"/>
              </a:ext>
            </a:extLst>
          </p:cNvPr>
          <p:cNvSpPr/>
          <p:nvPr/>
        </p:nvSpPr>
        <p:spPr>
          <a:xfrm>
            <a:off x="892016" y="4357654"/>
            <a:ext cx="10503758" cy="9428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rPr>
              <a:t>Missing, Slavery, Exploited and Trafficked (MSET)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rPr>
              <a:t>The Pre-MSET and MSET subgroups are responsible for coordinating and ensuring the effectiveness of arrangements to safeguard and promote the safety and wellbeing of children, young people and adults who go missing and/or at risk of slavery, exploitation or trafficking</a:t>
            </a:r>
          </a:p>
        </p:txBody>
      </p:sp>
      <p:sp>
        <p:nvSpPr>
          <p:cNvPr id="18" name="Rectangle 17">
            <a:extLst>
              <a:ext uri="{FF2B5EF4-FFF2-40B4-BE49-F238E27FC236}">
                <a16:creationId xmlns:a16="http://schemas.microsoft.com/office/drawing/2014/main" id="{28E79AF4-F5D4-44F1-A553-CE7855923688}"/>
              </a:ext>
            </a:extLst>
          </p:cNvPr>
          <p:cNvSpPr/>
          <p:nvPr/>
        </p:nvSpPr>
        <p:spPr>
          <a:xfrm>
            <a:off x="892017" y="5350626"/>
            <a:ext cx="10503757" cy="5851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rPr>
              <a:t>Workforce Development and Training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rPr>
              <a:t>Planning, implementation, commissioning and evaluation of the joint multi-agency training and e-learning programme</a:t>
            </a:r>
          </a:p>
        </p:txBody>
      </p:sp>
      <p:sp>
        <p:nvSpPr>
          <p:cNvPr id="19" name="Rectangle 18">
            <a:extLst>
              <a:ext uri="{FF2B5EF4-FFF2-40B4-BE49-F238E27FC236}">
                <a16:creationId xmlns:a16="http://schemas.microsoft.com/office/drawing/2014/main" id="{361DCE7A-770F-47C0-BF49-BDB39A041EC2}"/>
              </a:ext>
            </a:extLst>
          </p:cNvPr>
          <p:cNvSpPr/>
          <p:nvPr/>
        </p:nvSpPr>
        <p:spPr>
          <a:xfrm>
            <a:off x="876467" y="5983086"/>
            <a:ext cx="10503757" cy="7375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rPr>
              <a:t>Policies and Procedures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rPr>
              <a:t>Develop and maintain up to date multi-agency policies and procedures for safeguarding and promoting the welfare of children and young people and adults in South Tyneside</a:t>
            </a:r>
          </a:p>
        </p:txBody>
      </p:sp>
    </p:spTree>
    <p:extLst>
      <p:ext uri="{BB962C8B-B14F-4D97-AF65-F5344CB8AC3E}">
        <p14:creationId xmlns:p14="http://schemas.microsoft.com/office/powerpoint/2010/main" val="2599989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5" grpId="0" animBg="1"/>
      <p:bldP spid="16" grpId="0" animBg="1"/>
      <p:bldP spid="17" grpId="0" animBg="1"/>
      <p:bldP spid="18" grpId="0" animBg="1"/>
      <p:bldP spid="1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502</TotalTime>
  <Words>748</Words>
  <Application>Microsoft Office PowerPoint</Application>
  <PresentationFormat>Widescreen</PresentationFormat>
  <Paragraphs>70</Paragraphs>
  <Slides>13</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8" baseType="lpstr">
      <vt:lpstr>Arial</vt:lpstr>
      <vt:lpstr>Calibri</vt:lpstr>
      <vt:lpstr>Calibri Light</vt:lpstr>
      <vt:lpstr>Office Theme</vt:lpstr>
      <vt:lpstr>Document</vt:lpstr>
      <vt:lpstr>Induction 2022-23</vt:lpstr>
      <vt:lpstr>PowerPoint Presentation</vt:lpstr>
      <vt:lpstr>The Aim of the Partnership </vt:lpstr>
      <vt:lpstr>The Legislative Framework / Guidance </vt:lpstr>
      <vt:lpstr>The Statutory Functions of the Partnership</vt:lpstr>
      <vt:lpstr>The Structure of the Partnership </vt:lpstr>
      <vt:lpstr>Independent Scrutiny </vt:lpstr>
      <vt:lpstr>PowerPoint Presentation</vt:lpstr>
      <vt:lpstr>What do the certain elements of the Partnership do?</vt:lpstr>
      <vt:lpstr>PowerPoint Presentation</vt:lpstr>
      <vt:lpstr>PowerPoint Presentation</vt:lpstr>
      <vt:lpstr>Additional Information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Induction 2022-23</dc:title>
  <dc:creator>Jacqueline Nolan</dc:creator>
  <cp:lastModifiedBy>Leah Collinson</cp:lastModifiedBy>
  <cp:revision>11</cp:revision>
  <dcterms:created xsi:type="dcterms:W3CDTF">2022-03-09T11:43:06Z</dcterms:created>
  <dcterms:modified xsi:type="dcterms:W3CDTF">2023-02-13T09:59:23Z</dcterms:modified>
</cp:coreProperties>
</file>