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3D058B-36F0-4F38-B00D-7E3A4C262698}" type="datetimeFigureOut">
              <a:rPr lang="en-GB" smtClean="0"/>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213467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3D058B-36F0-4F38-B00D-7E3A4C262698}" type="datetimeFigureOut">
              <a:rPr lang="en-GB" smtClean="0"/>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819307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3D058B-36F0-4F38-B00D-7E3A4C262698}" type="datetimeFigureOut">
              <a:rPr lang="en-GB" smtClean="0"/>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368700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3D058B-36F0-4F38-B00D-7E3A4C262698}" type="datetimeFigureOut">
              <a:rPr lang="en-GB" smtClean="0"/>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25745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3D058B-36F0-4F38-B00D-7E3A4C262698}" type="datetimeFigureOut">
              <a:rPr lang="en-GB" smtClean="0"/>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357965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3D058B-36F0-4F38-B00D-7E3A4C262698}" type="datetimeFigureOut">
              <a:rPr lang="en-GB" smtClean="0"/>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409331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3D058B-36F0-4F38-B00D-7E3A4C262698}" type="datetimeFigureOut">
              <a:rPr lang="en-GB" smtClean="0"/>
              <a:t>25/09/2017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408133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3D058B-36F0-4F38-B00D-7E3A4C262698}" type="datetimeFigureOut">
              <a:rPr lang="en-GB" smtClean="0"/>
              <a:t>25/09/2017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67527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D058B-36F0-4F38-B00D-7E3A4C262698}" type="datetimeFigureOut">
              <a:rPr lang="en-GB" smtClean="0"/>
              <a:t>25/09/2017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245112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3D058B-36F0-4F38-B00D-7E3A4C262698}" type="datetimeFigureOut">
              <a:rPr lang="en-GB" smtClean="0"/>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315818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3D058B-36F0-4F38-B00D-7E3A4C262698}" type="datetimeFigureOut">
              <a:rPr lang="en-GB" smtClean="0"/>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E5056-59D1-441C-A39D-4CB181E24257}" type="slidenum">
              <a:rPr lang="en-GB" smtClean="0"/>
              <a:t>‹#›</a:t>
            </a:fld>
            <a:endParaRPr lang="en-GB"/>
          </a:p>
        </p:txBody>
      </p:sp>
    </p:spTree>
    <p:extLst>
      <p:ext uri="{BB962C8B-B14F-4D97-AF65-F5344CB8AC3E}">
        <p14:creationId xmlns:p14="http://schemas.microsoft.com/office/powerpoint/2010/main" val="4240589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D058B-36F0-4F38-B00D-7E3A4C262698}" type="datetimeFigureOut">
              <a:rPr lang="en-GB" smtClean="0"/>
              <a:t>25/09/2017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E5056-59D1-441C-A39D-4CB181E24257}" type="slidenum">
              <a:rPr lang="en-GB" smtClean="0"/>
              <a:t>‹#›</a:t>
            </a:fld>
            <a:endParaRPr lang="en-GB"/>
          </a:p>
        </p:txBody>
      </p:sp>
    </p:spTree>
    <p:extLst>
      <p:ext uri="{BB962C8B-B14F-4D97-AF65-F5344CB8AC3E}">
        <p14:creationId xmlns:p14="http://schemas.microsoft.com/office/powerpoint/2010/main" val="3684608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6632"/>
            <a:ext cx="7992888" cy="648072"/>
          </a:xfrm>
        </p:spPr>
        <p:txBody>
          <a:bodyPr>
            <a:normAutofit/>
          </a:bodyPr>
          <a:lstStyle/>
          <a:p>
            <a:pPr algn="l"/>
            <a:r>
              <a:rPr lang="en-GB" sz="1400" dirty="0" smtClean="0"/>
              <a:t>Figure 1 – Level of Need for Social Care Prevention in South Tyneside.</a:t>
            </a:r>
            <a:endParaRPr lang="en-GB" sz="1400" dirty="0"/>
          </a:p>
        </p:txBody>
      </p:sp>
      <p:sp>
        <p:nvSpPr>
          <p:cNvPr id="3" name="Subtitle 2"/>
          <p:cNvSpPr>
            <a:spLocks noGrp="1"/>
          </p:cNvSpPr>
          <p:nvPr>
            <p:ph type="subTitle" idx="1"/>
          </p:nvPr>
        </p:nvSpPr>
        <p:spPr/>
        <p:txBody>
          <a:bodyPr/>
          <a:lstStyle/>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283054946"/>
              </p:ext>
            </p:extLst>
          </p:nvPr>
        </p:nvGraphicFramePr>
        <p:xfrm>
          <a:off x="467544" y="620688"/>
          <a:ext cx="8352927" cy="6202574"/>
        </p:xfrm>
        <a:graphic>
          <a:graphicData uri="http://schemas.openxmlformats.org/drawingml/2006/table">
            <a:tbl>
              <a:tblPr firstRow="1" firstCol="1" bandRow="1">
                <a:tableStyleId>{5C22544A-7EE6-4342-B048-85BDC9FD1C3A}</a:tableStyleId>
              </a:tblPr>
              <a:tblGrid>
                <a:gridCol w="1786398"/>
                <a:gridCol w="902754"/>
                <a:gridCol w="1067205"/>
                <a:gridCol w="1395533"/>
                <a:gridCol w="1067205"/>
                <a:gridCol w="2133832"/>
              </a:tblGrid>
              <a:tr h="498676">
                <a:tc>
                  <a:txBody>
                    <a:bodyPr/>
                    <a:lstStyle/>
                    <a:p>
                      <a:pPr>
                        <a:lnSpc>
                          <a:spcPct val="115000"/>
                        </a:lnSpc>
                        <a:spcAft>
                          <a:spcPts val="0"/>
                        </a:spcAft>
                      </a:pPr>
                      <a:r>
                        <a:rPr lang="en-GB" sz="900" dirty="0">
                          <a:effectLst/>
                        </a:rPr>
                        <a:t>Target Populations</a:t>
                      </a:r>
                      <a:endParaRPr lang="en-GB" sz="900" dirty="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Population Size</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Adult Social Care Client Size (source: social care database)</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dirty="0">
                          <a:effectLst/>
                        </a:rPr>
                        <a:t>Those currently not receiving social care support</a:t>
                      </a:r>
                      <a:endParaRPr lang="en-GB" sz="900" dirty="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Not Receiving Social Care support</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Population size data source</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South Tyneside Population</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148,740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4,808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143,932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97%</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ONS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Adult Population 18+</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119,425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4,808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114,617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96%</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ONS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Older People 65+</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28,812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3,564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25,248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88%</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ONS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Older People 85+</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3,923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1,745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2,178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56%</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ONS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Physical Inactivity</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45,753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unknown</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Sport England</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Long Term Illness or Disability^</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34,656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4,831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29,825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86%</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Sport England</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Smokers</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20,780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unknown</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National Lifestyle Survey</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Obese</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20,526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unknown</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15/16 National GP Profiles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Social Care Contacts*</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20,040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12,901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7,139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36%</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social care database</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Socially Isolated</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10,765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unknown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unknown</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POPPI (65+ living alone)</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Carers</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16,740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781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15,959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95%</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JSNAA</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People that Fall aged 65+ each year</a:t>
                      </a:r>
                      <a:r>
                        <a:rPr lang="en-GB" sz="900" baseline="30000">
                          <a:effectLst/>
                        </a:rPr>
                        <a:t>a</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9,603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769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8,834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92%</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evidence on 1/3 of 65+ falling</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Sensory Impaired^</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8,479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57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8,422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99%</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15/16 National GP Profiles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Dementia^</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1,487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369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1,118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75%</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15/16 National GP Profiles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Mental Illness^</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1,445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239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1,206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83%</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15/16 QOF Severe mental illness</a:t>
                      </a:r>
                      <a:endParaRPr lang="en-GB" sz="900">
                        <a:effectLst/>
                        <a:latin typeface="Calibri"/>
                        <a:ea typeface="Calibri"/>
                        <a:cs typeface="Times New Roman"/>
                      </a:endParaRPr>
                    </a:p>
                  </a:txBody>
                  <a:tcPr marL="39009" marR="39009" marT="0" marB="0"/>
                </a:tc>
              </a:tr>
              <a:tr h="249338">
                <a:tc>
                  <a:txBody>
                    <a:bodyPr/>
                    <a:lstStyle/>
                    <a:p>
                      <a:pPr>
                        <a:lnSpc>
                          <a:spcPct val="115000"/>
                        </a:lnSpc>
                        <a:spcAft>
                          <a:spcPts val="0"/>
                        </a:spcAft>
                      </a:pPr>
                      <a:r>
                        <a:rPr lang="en-GB" sz="900">
                          <a:effectLst/>
                        </a:rPr>
                        <a:t>Learning Disability^</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717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545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172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24%</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15/16 National GP Profiles</a:t>
                      </a:r>
                      <a:endParaRPr lang="en-GB" sz="900">
                        <a:effectLst/>
                        <a:latin typeface="Calibri"/>
                        <a:ea typeface="Calibri"/>
                        <a:cs typeface="Times New Roman"/>
                      </a:endParaRPr>
                    </a:p>
                  </a:txBody>
                  <a:tcPr marL="39009" marR="39009" marT="0" marB="0"/>
                </a:tc>
              </a:tr>
              <a:tr h="283339">
                <a:tc>
                  <a:txBody>
                    <a:bodyPr/>
                    <a:lstStyle/>
                    <a:p>
                      <a:pPr>
                        <a:lnSpc>
                          <a:spcPct val="115000"/>
                        </a:lnSpc>
                        <a:spcAft>
                          <a:spcPts val="0"/>
                        </a:spcAft>
                      </a:pPr>
                      <a:r>
                        <a:rPr lang="en-GB" sz="900">
                          <a:effectLst/>
                        </a:rPr>
                        <a:t>Drug and Alcohol Abuse^</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648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11 </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                                                    637 </a:t>
                      </a:r>
                      <a:endParaRPr lang="en-GB" sz="90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98%</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NDTMS (2013/14) adults in specialist drug treatment</a:t>
                      </a:r>
                      <a:endParaRPr lang="en-GB" sz="900">
                        <a:effectLst/>
                        <a:latin typeface="Calibri"/>
                        <a:ea typeface="Calibri"/>
                        <a:cs typeface="Times New Roman"/>
                      </a:endParaRPr>
                    </a:p>
                  </a:txBody>
                  <a:tcPr marL="39009" marR="39009" marT="0" marB="0"/>
                </a:tc>
              </a:tr>
              <a:tr h="374008">
                <a:tc>
                  <a:txBody>
                    <a:bodyPr/>
                    <a:lstStyle/>
                    <a:p>
                      <a:pPr>
                        <a:lnSpc>
                          <a:spcPct val="115000"/>
                        </a:lnSpc>
                        <a:spcAft>
                          <a:spcPts val="0"/>
                        </a:spcAft>
                      </a:pPr>
                      <a:endParaRPr lang="en-GB" sz="900" dirty="0">
                        <a:effectLst/>
                      </a:endParaRPr>
                    </a:p>
                    <a:p>
                      <a:pPr>
                        <a:lnSpc>
                          <a:spcPct val="115000"/>
                        </a:lnSpc>
                        <a:spcAft>
                          <a:spcPts val="0"/>
                        </a:spcAft>
                      </a:pPr>
                      <a:r>
                        <a:rPr lang="en-GB" sz="900" dirty="0">
                          <a:effectLst/>
                        </a:rPr>
                        <a:t>Stroke and TIA Prevalence </a:t>
                      </a:r>
                      <a:r>
                        <a:rPr lang="en-GB" sz="900" baseline="30000" dirty="0">
                          <a:effectLst/>
                        </a:rPr>
                        <a:t>b</a:t>
                      </a:r>
                      <a:endParaRPr lang="en-GB" sz="900" dirty="0">
                        <a:effectLst/>
                      </a:endParaRP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39009" marR="39009" marT="0" marB="0"/>
                </a:tc>
                <a:tc>
                  <a:txBody>
                    <a:bodyPr/>
                    <a:lstStyle/>
                    <a:p>
                      <a:pPr algn="r">
                        <a:lnSpc>
                          <a:spcPct val="115000"/>
                        </a:lnSpc>
                        <a:spcAft>
                          <a:spcPts val="0"/>
                        </a:spcAft>
                      </a:pPr>
                      <a:r>
                        <a:rPr lang="en-GB" sz="900" dirty="0">
                          <a:effectLst/>
                        </a:rPr>
                        <a:t>3,450</a:t>
                      </a:r>
                      <a:endParaRPr lang="en-GB" sz="900" dirty="0">
                        <a:effectLst/>
                        <a:latin typeface="Calibri"/>
                        <a:ea typeface="Calibri"/>
                        <a:cs typeface="Times New Roman"/>
                      </a:endParaRPr>
                    </a:p>
                  </a:txBody>
                  <a:tcPr marL="39009" marR="39009" marT="0" marB="0"/>
                </a:tc>
                <a:tc>
                  <a:txBody>
                    <a:bodyPr/>
                    <a:lstStyle/>
                    <a:p>
                      <a:pPr>
                        <a:lnSpc>
                          <a:spcPct val="115000"/>
                        </a:lnSpc>
                        <a:spcAft>
                          <a:spcPts val="0"/>
                        </a:spcAft>
                      </a:pPr>
                      <a:r>
                        <a:rPr lang="en-GB" sz="900">
                          <a:effectLst/>
                        </a:rPr>
                        <a:t>518</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dirty="0">
                          <a:effectLst/>
                        </a:rPr>
                        <a:t>2,933</a:t>
                      </a:r>
                      <a:endParaRPr lang="en-GB" sz="900" dirty="0">
                        <a:effectLst/>
                        <a:latin typeface="Calibri"/>
                        <a:ea typeface="Calibri"/>
                        <a:cs typeface="Times New Roman"/>
                      </a:endParaRPr>
                    </a:p>
                  </a:txBody>
                  <a:tcPr marL="39009" marR="39009" marT="0" marB="0"/>
                </a:tc>
                <a:tc>
                  <a:txBody>
                    <a:bodyPr/>
                    <a:lstStyle/>
                    <a:p>
                      <a:pPr algn="ctr">
                        <a:lnSpc>
                          <a:spcPct val="115000"/>
                        </a:lnSpc>
                        <a:spcAft>
                          <a:spcPts val="0"/>
                        </a:spcAft>
                      </a:pPr>
                      <a:r>
                        <a:rPr lang="en-GB" sz="900">
                          <a:effectLst/>
                        </a:rPr>
                        <a:t>85%</a:t>
                      </a:r>
                      <a:endParaRPr lang="en-GB" sz="900">
                        <a:effectLst/>
                        <a:latin typeface="Calibri"/>
                        <a:ea typeface="Calibri"/>
                        <a:cs typeface="Times New Roman"/>
                      </a:endParaRPr>
                    </a:p>
                  </a:txBody>
                  <a:tcPr marL="39009" marR="39009" marT="0" marB="0"/>
                </a:tc>
                <a:tc>
                  <a:txBody>
                    <a:bodyPr/>
                    <a:lstStyle/>
                    <a:p>
                      <a:pPr>
                        <a:lnSpc>
                          <a:spcPct val="115000"/>
                        </a:lnSpc>
                        <a:spcAft>
                          <a:spcPts val="0"/>
                        </a:spcAft>
                      </a:pPr>
                      <a:r>
                        <a:rPr lang="en-GB" sz="900" dirty="0">
                          <a:effectLst/>
                        </a:rPr>
                        <a:t>14/15 National GP Profiles</a:t>
                      </a:r>
                      <a:endParaRPr lang="en-GB" sz="900" dirty="0">
                        <a:effectLst/>
                        <a:latin typeface="Calibri"/>
                        <a:ea typeface="Calibri"/>
                        <a:cs typeface="Times New Roman"/>
                      </a:endParaRPr>
                    </a:p>
                  </a:txBody>
                  <a:tcPr marL="39009" marR="39009" marT="0" marB="0"/>
                </a:tc>
              </a:tr>
            </a:tbl>
          </a:graphicData>
        </a:graphic>
      </p:graphicFrame>
    </p:spTree>
    <p:extLst>
      <p:ext uri="{BB962C8B-B14F-4D97-AF65-F5344CB8AC3E}">
        <p14:creationId xmlns:p14="http://schemas.microsoft.com/office/powerpoint/2010/main" val="287082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1400" dirty="0" smtClean="0"/>
              <a:t>Figure 2 - Adult Social Care – Client Category Breakdown</a:t>
            </a:r>
            <a:endParaRPr lang="en-GB" sz="1400"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051"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980728"/>
            <a:ext cx="7488832" cy="5501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651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dirty="0" smtClean="0"/>
              <a:t>Figure 3 - South Tyneside Population Projections by Age Group</a:t>
            </a:r>
            <a:endParaRPr lang="en-GB" sz="1400"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8598" y="1412776"/>
            <a:ext cx="8203841" cy="4737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621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GB" sz="1400" dirty="0" smtClean="0"/>
              <a:t>Figure 4 – Total Clients (including projected growth)</a:t>
            </a:r>
            <a:endParaRPr lang="en-GB" sz="1400"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90995" y="1268761"/>
            <a:ext cx="8518449"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3232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a:bodyPr>
          <a:lstStyle/>
          <a:p>
            <a:pPr algn="l"/>
            <a:r>
              <a:rPr lang="en-GB" sz="1400" dirty="0" smtClean="0"/>
              <a:t>Figure 5 – Community Assets commissioned by the local authority</a:t>
            </a:r>
            <a:endParaRPr lang="en-GB"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8611591"/>
              </p:ext>
            </p:extLst>
          </p:nvPr>
        </p:nvGraphicFramePr>
        <p:xfrm>
          <a:off x="1043608" y="620688"/>
          <a:ext cx="7128792" cy="5904666"/>
        </p:xfrm>
        <a:graphic>
          <a:graphicData uri="http://schemas.openxmlformats.org/drawingml/2006/table">
            <a:tbl>
              <a:tblPr firstRow="1" firstCol="1" bandRow="1">
                <a:tableStyleId>{5C22544A-7EE6-4342-B048-85BDC9FD1C3A}</a:tableStyleId>
              </a:tblPr>
              <a:tblGrid>
                <a:gridCol w="3564396"/>
                <a:gridCol w="3564396"/>
              </a:tblGrid>
              <a:tr h="191309">
                <a:tc>
                  <a:txBody>
                    <a:bodyPr/>
                    <a:lstStyle/>
                    <a:p>
                      <a:pPr>
                        <a:lnSpc>
                          <a:spcPct val="115000"/>
                        </a:lnSpc>
                        <a:spcAft>
                          <a:spcPts val="1000"/>
                        </a:spcAft>
                      </a:pPr>
                      <a:r>
                        <a:rPr lang="en-GB" sz="800">
                          <a:effectLst/>
                        </a:rPr>
                        <a:t>Provider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Service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Age Concern Tyneside South</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Integrated wellbeing service for older people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Alzheimer's Society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Day service for older people with dementia</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Apna Ghar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BME outreach service </a:t>
                      </a:r>
                      <a:endParaRPr lang="en-GB" sz="800">
                        <a:effectLst/>
                        <a:latin typeface="Calibri"/>
                        <a:ea typeface="Calibri"/>
                        <a:cs typeface="Times New Roman"/>
                      </a:endParaRPr>
                    </a:p>
                  </a:txBody>
                  <a:tcPr marL="51936" marR="51936" marT="0" marB="0"/>
                </a:tc>
              </a:tr>
              <a:tr h="356708">
                <a:tc>
                  <a:txBody>
                    <a:bodyPr/>
                    <a:lstStyle/>
                    <a:p>
                      <a:pPr>
                        <a:lnSpc>
                          <a:spcPct val="115000"/>
                        </a:lnSpc>
                        <a:spcAft>
                          <a:spcPts val="1000"/>
                        </a:spcAft>
                      </a:pPr>
                      <a:r>
                        <a:rPr lang="en-GB" sz="800">
                          <a:effectLst/>
                        </a:rPr>
                        <a:t>Arts 4 Wellbeing Arts</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based day service for adults with learning disabilities</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Bliss=Ability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Carers advocacy</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Bliss=Ability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Advocacy spot contract</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Bliss=Ability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Self care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Bliss=Ability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Healthnet</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Lifeline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Adult carers service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Churches Together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Happy at Home befriending service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Citizen's Advice Bureau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Advice service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CVS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Voluntary sector infrastructure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Groundwork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Green exercise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Healthwatch South Tyneside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Local Healthwatch</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Carers Federation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Regional NHS Complaints Advocacy</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Mental Health Concern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Mental health day services</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Places for People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Women's refuge</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Relate (N'land and Tyneside)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Relationship counselling</a:t>
                      </a:r>
                      <a:endParaRPr lang="en-GB" sz="800">
                        <a:effectLst/>
                        <a:latin typeface="Calibri"/>
                        <a:ea typeface="Calibri"/>
                        <a:cs typeface="Times New Roman"/>
                      </a:endParaRPr>
                    </a:p>
                  </a:txBody>
                  <a:tcPr marL="51936" marR="51936" marT="0" marB="0"/>
                </a:tc>
              </a:tr>
              <a:tr h="382617">
                <a:tc>
                  <a:txBody>
                    <a:bodyPr/>
                    <a:lstStyle/>
                    <a:p>
                      <a:pPr>
                        <a:lnSpc>
                          <a:spcPct val="115000"/>
                        </a:lnSpc>
                        <a:spcAft>
                          <a:spcPts val="1000"/>
                        </a:spcAft>
                      </a:pPr>
                      <a:r>
                        <a:rPr lang="en-GB" sz="800">
                          <a:effectLst/>
                        </a:rPr>
                        <a:t>Sunderland Samaritans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Support to people experiencing suicidal feelings or who are depressed or anxious</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Sight Service</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Sight/hearing advice and support.</a:t>
                      </a:r>
                      <a:endParaRPr lang="en-GB" sz="800">
                        <a:effectLst/>
                        <a:latin typeface="Calibri"/>
                        <a:ea typeface="Calibri"/>
                        <a:cs typeface="Times New Roman"/>
                      </a:endParaRPr>
                    </a:p>
                  </a:txBody>
                  <a:tcPr marL="51936" marR="51936" marT="0" marB="0"/>
                </a:tc>
              </a:tr>
              <a:tr h="382617">
                <a:tc>
                  <a:txBody>
                    <a:bodyPr/>
                    <a:lstStyle/>
                    <a:p>
                      <a:pPr>
                        <a:lnSpc>
                          <a:spcPct val="115000"/>
                        </a:lnSpc>
                        <a:spcAft>
                          <a:spcPts val="1000"/>
                        </a:spcAft>
                      </a:pPr>
                      <a:r>
                        <a:rPr lang="en-GB" sz="800">
                          <a:effectLst/>
                        </a:rPr>
                        <a:t>South Tyneside Talking Newspapers Ass.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Supplying talking newspapers to people with visual impairment</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Speech After Stroke Club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After- stroke support services</a:t>
                      </a:r>
                      <a:endParaRPr lang="en-GB" sz="800">
                        <a:effectLst/>
                        <a:latin typeface="Calibri"/>
                        <a:ea typeface="Calibri"/>
                        <a:cs typeface="Times New Roman"/>
                      </a:endParaRPr>
                    </a:p>
                  </a:txBody>
                  <a:tcPr marL="51936" marR="51936" marT="0" marB="0"/>
                </a:tc>
              </a:tr>
              <a:tr h="382617">
                <a:tc>
                  <a:txBody>
                    <a:bodyPr/>
                    <a:lstStyle/>
                    <a:p>
                      <a:pPr>
                        <a:lnSpc>
                          <a:spcPct val="115000"/>
                        </a:lnSpc>
                        <a:spcAft>
                          <a:spcPts val="1000"/>
                        </a:spcAft>
                      </a:pPr>
                      <a:r>
                        <a:rPr lang="en-GB" sz="800">
                          <a:effectLst/>
                        </a:rPr>
                        <a:t>South Tyneside Arab/Muslim Community Service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Support to the Arab and Muslim community</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Washington MIND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Emotional health and wellbeing</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WHIST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a:effectLst/>
                        </a:rPr>
                        <a:t> Women's health and wellbeing services</a:t>
                      </a:r>
                      <a:endParaRPr lang="en-GB" sz="800">
                        <a:effectLst/>
                        <a:latin typeface="Calibri"/>
                        <a:ea typeface="Calibri"/>
                        <a:cs typeface="Times New Roman"/>
                      </a:endParaRPr>
                    </a:p>
                  </a:txBody>
                  <a:tcPr marL="51936" marR="51936" marT="0" marB="0"/>
                </a:tc>
              </a:tr>
              <a:tr h="191309">
                <a:tc>
                  <a:txBody>
                    <a:bodyPr/>
                    <a:lstStyle/>
                    <a:p>
                      <a:pPr>
                        <a:lnSpc>
                          <a:spcPct val="115000"/>
                        </a:lnSpc>
                        <a:spcAft>
                          <a:spcPts val="1000"/>
                        </a:spcAft>
                      </a:pPr>
                      <a:r>
                        <a:rPr lang="en-GB" sz="800">
                          <a:effectLst/>
                        </a:rPr>
                        <a:t>Your Voice Counts </a:t>
                      </a:r>
                      <a:endParaRPr lang="en-GB" sz="800">
                        <a:effectLst/>
                        <a:latin typeface="Calibri"/>
                        <a:ea typeface="Calibri"/>
                        <a:cs typeface="Times New Roman"/>
                      </a:endParaRPr>
                    </a:p>
                  </a:txBody>
                  <a:tcPr marL="51936" marR="51936" marT="0" marB="0"/>
                </a:tc>
                <a:tc>
                  <a:txBody>
                    <a:bodyPr/>
                    <a:lstStyle/>
                    <a:p>
                      <a:pPr>
                        <a:lnSpc>
                          <a:spcPct val="115000"/>
                        </a:lnSpc>
                        <a:spcAft>
                          <a:spcPts val="1000"/>
                        </a:spcAft>
                      </a:pPr>
                      <a:r>
                        <a:rPr lang="en-GB" sz="800" dirty="0">
                          <a:effectLst/>
                        </a:rPr>
                        <a:t> Independent Mental Capacity Advocate.</a:t>
                      </a:r>
                      <a:endParaRPr lang="en-GB" sz="800" dirty="0">
                        <a:effectLst/>
                        <a:latin typeface="Calibri"/>
                        <a:ea typeface="Calibri"/>
                        <a:cs typeface="Times New Roman"/>
                      </a:endParaRPr>
                    </a:p>
                  </a:txBody>
                  <a:tcPr marL="51936" marR="51936" marT="0" marB="0"/>
                </a:tc>
              </a:tr>
            </a:tbl>
          </a:graphicData>
        </a:graphic>
      </p:graphicFrame>
    </p:spTree>
    <p:extLst>
      <p:ext uri="{BB962C8B-B14F-4D97-AF65-F5344CB8AC3E}">
        <p14:creationId xmlns:p14="http://schemas.microsoft.com/office/powerpoint/2010/main" val="34330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731" y="1341"/>
            <a:ext cx="8229600" cy="562074"/>
          </a:xfrm>
        </p:spPr>
        <p:txBody>
          <a:bodyPr>
            <a:normAutofit/>
          </a:bodyPr>
          <a:lstStyle/>
          <a:p>
            <a:pPr algn="l"/>
            <a:r>
              <a:rPr lang="en-GB" sz="1400" dirty="0" smtClean="0"/>
              <a:t>Figure 6 – Types of Intervention</a:t>
            </a:r>
            <a:endParaRPr lang="en-GB"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6800623"/>
              </p:ext>
            </p:extLst>
          </p:nvPr>
        </p:nvGraphicFramePr>
        <p:xfrm>
          <a:off x="395536" y="470134"/>
          <a:ext cx="8528408" cy="6379453"/>
        </p:xfrm>
        <a:graphic>
          <a:graphicData uri="http://schemas.openxmlformats.org/drawingml/2006/table">
            <a:tbl>
              <a:tblPr firstRow="1" firstCol="1" bandRow="1">
                <a:tableStyleId>{5C22544A-7EE6-4342-B048-85BDC9FD1C3A}</a:tableStyleId>
              </a:tblPr>
              <a:tblGrid>
                <a:gridCol w="1138410"/>
                <a:gridCol w="944788"/>
                <a:gridCol w="793673"/>
                <a:gridCol w="2440603"/>
                <a:gridCol w="1063963"/>
                <a:gridCol w="1173923"/>
                <a:gridCol w="973048"/>
              </a:tblGrid>
              <a:tr h="280859">
                <a:tc>
                  <a:txBody>
                    <a:bodyPr/>
                    <a:lstStyle/>
                    <a:p>
                      <a:pPr>
                        <a:lnSpc>
                          <a:spcPct val="115000"/>
                        </a:lnSpc>
                        <a:spcAft>
                          <a:spcPts val="1000"/>
                        </a:spcAft>
                      </a:pPr>
                      <a:r>
                        <a:rPr lang="en-GB" sz="700" dirty="0">
                          <a:effectLst/>
                        </a:rPr>
                        <a:t>Condition/Behaviour</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Intervention </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Target Groups</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Quality of Evidence/Effectiveness of targeted interventions</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Currently provided locally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Risk to SC</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Duration to impact</a:t>
                      </a:r>
                      <a:endParaRPr lang="en-GB" sz="700">
                        <a:effectLst/>
                        <a:latin typeface="Calibri"/>
                        <a:ea typeface="Calibri"/>
                        <a:cs typeface="Times New Roman"/>
                      </a:endParaRPr>
                    </a:p>
                  </a:txBody>
                  <a:tcPr marL="24030" marR="24030" marT="0" marB="0"/>
                </a:tc>
              </a:tr>
              <a:tr h="1194877">
                <a:tc>
                  <a:txBody>
                    <a:bodyPr/>
                    <a:lstStyle/>
                    <a:p>
                      <a:pPr>
                        <a:lnSpc>
                          <a:spcPct val="115000"/>
                        </a:lnSpc>
                        <a:spcAft>
                          <a:spcPts val="1000"/>
                        </a:spcAft>
                      </a:pPr>
                      <a:r>
                        <a:rPr lang="en-GB" sz="700">
                          <a:effectLst/>
                        </a:rPr>
                        <a:t>Tobacco use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Smoking Services</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Smokers</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High quality evidence. NICE shows that all the interventions studied are cost-effective when compared with ‘no intervention’ or ‘BA’. Interventions that have a low cost and a low cessation rate dominate ‘no  intervention’. Interventions with a higher cost and high cessation rate dominate ‘no intervention’. The cost per QALY of each of the interventions was low, when compared to ’no intervention. This supports the position as shown in other papers. </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Smoking cessation provided </a:t>
                      </a:r>
                      <a:br>
                        <a:rPr lang="en-GB" sz="700" dirty="0">
                          <a:effectLst/>
                        </a:rPr>
                      </a:br>
                      <a:r>
                        <a:rPr lang="en-GB" sz="700" dirty="0">
                          <a:effectLst/>
                        </a:rPr>
                        <a:t>locally coordinated through public health Change 4 Life Programme </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Smokers twice as likely to need social care support (ASH)</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Short and Long Term</a:t>
                      </a:r>
                      <a:endParaRPr lang="en-GB" sz="700">
                        <a:effectLst/>
                        <a:latin typeface="Calibri"/>
                        <a:ea typeface="Calibri"/>
                        <a:cs typeface="Times New Roman"/>
                      </a:endParaRPr>
                    </a:p>
                  </a:txBody>
                  <a:tcPr marL="24030" marR="24030" marT="0" marB="0"/>
                </a:tc>
              </a:tr>
              <a:tr h="456223">
                <a:tc>
                  <a:txBody>
                    <a:bodyPr/>
                    <a:lstStyle/>
                    <a:p>
                      <a:pPr>
                        <a:lnSpc>
                          <a:spcPct val="115000"/>
                        </a:lnSpc>
                        <a:spcAft>
                          <a:spcPts val="1000"/>
                        </a:spcAft>
                      </a:pPr>
                      <a:r>
                        <a:rPr lang="en-GB" sz="700">
                          <a:effectLst/>
                        </a:rPr>
                        <a:t>Physical Inactivity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Physical inactivity </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Inactive in ST</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Strong evidence that physical activity prevents or manages many long term conditions however evidence lacking in terms of interventions that increase community wide physical activity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Exercise referral offered through Change4Life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High</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Long Term </a:t>
                      </a:r>
                      <a:endParaRPr lang="en-GB" sz="700">
                        <a:effectLst/>
                        <a:latin typeface="Calibri"/>
                        <a:ea typeface="Calibri"/>
                        <a:cs typeface="Times New Roman"/>
                      </a:endParaRPr>
                    </a:p>
                  </a:txBody>
                  <a:tcPr marL="24030" marR="24030" marT="0" marB="0"/>
                </a:tc>
              </a:tr>
              <a:tr h="456223">
                <a:tc>
                  <a:txBody>
                    <a:bodyPr/>
                    <a:lstStyle/>
                    <a:p>
                      <a:pPr>
                        <a:lnSpc>
                          <a:spcPct val="115000"/>
                        </a:lnSpc>
                        <a:spcAft>
                          <a:spcPts val="1000"/>
                        </a:spcAft>
                      </a:pPr>
                      <a:r>
                        <a:rPr lang="en-GB" sz="700">
                          <a:effectLst/>
                        </a:rPr>
                        <a:t>Obesity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Obesity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Overweight and Obese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No evidence for effective interventions.  Strong evidence of obesity increasing risk of many long term conditions however evidence around effective interventions is lacking. </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Limited local offer</a:t>
                      </a:r>
                      <a:endParaRPr lang="en-GB" sz="700">
                        <a:effectLst/>
                        <a:latin typeface="Calibri"/>
                        <a:ea typeface="Calibri"/>
                        <a:cs typeface="Times New Roman"/>
                      </a:endParaRPr>
                    </a:p>
                  </a:txBody>
                  <a:tcPr marL="24030" marR="24030" marT="0" marB="0"/>
                </a:tc>
                <a:tc>
                  <a:txBody>
                    <a:bodyPr/>
                    <a:lstStyle/>
                    <a:p>
                      <a:endParaRPr lang="en-GB" sz="700">
                        <a:effectLst/>
                        <a:latin typeface="Calibri"/>
                        <a:cs typeface="Times New Roman"/>
                      </a:endParaRPr>
                    </a:p>
                  </a:txBody>
                  <a:tcPr marL="24030" marR="24030" marT="0" marB="0"/>
                </a:tc>
                <a:tc>
                  <a:txBody>
                    <a:bodyPr/>
                    <a:lstStyle/>
                    <a:p>
                      <a:pPr>
                        <a:lnSpc>
                          <a:spcPct val="115000"/>
                        </a:lnSpc>
                        <a:spcAft>
                          <a:spcPts val="1000"/>
                        </a:spcAft>
                      </a:pPr>
                      <a:r>
                        <a:rPr lang="en-GB" sz="700">
                          <a:effectLst/>
                        </a:rPr>
                        <a:t>Long Term </a:t>
                      </a:r>
                      <a:endParaRPr lang="en-GB" sz="700">
                        <a:effectLst/>
                        <a:latin typeface="Calibri"/>
                        <a:ea typeface="Calibri"/>
                        <a:cs typeface="Times New Roman"/>
                      </a:endParaRPr>
                    </a:p>
                  </a:txBody>
                  <a:tcPr marL="24030" marR="24030" marT="0" marB="0"/>
                </a:tc>
              </a:tr>
              <a:tr h="1564205">
                <a:tc>
                  <a:txBody>
                    <a:bodyPr/>
                    <a:lstStyle/>
                    <a:p>
                      <a:pPr>
                        <a:lnSpc>
                          <a:spcPct val="115000"/>
                        </a:lnSpc>
                        <a:spcAft>
                          <a:spcPts val="1000"/>
                        </a:spcAft>
                      </a:pPr>
                      <a:r>
                        <a:rPr lang="en-GB" sz="700">
                          <a:effectLst/>
                        </a:rPr>
                        <a:t>Risk of falling</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Falls Prevention</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Older People </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High Quality.  Number of interventions under falls with varying effectiveness. </a:t>
                      </a:r>
                      <a:br>
                        <a:rPr lang="en-GB" sz="700" dirty="0">
                          <a:effectLst/>
                        </a:rPr>
                      </a:br>
                      <a:r>
                        <a:rPr lang="en-GB" sz="700" dirty="0">
                          <a:effectLst/>
                        </a:rPr>
                        <a:t>Group Exercise - Significantly reduces rate of falls and risk of falls </a:t>
                      </a:r>
                      <a:br>
                        <a:rPr lang="en-GB" sz="700" dirty="0">
                          <a:effectLst/>
                        </a:rPr>
                      </a:br>
                      <a:r>
                        <a:rPr lang="en-GB" sz="700" dirty="0">
                          <a:effectLst/>
                        </a:rPr>
                        <a:t>Multifactorial interventions which include risk assessment reduced rate of falls but not risk falling</a:t>
                      </a:r>
                      <a:br>
                        <a:rPr lang="en-GB" sz="700" dirty="0">
                          <a:effectLst/>
                        </a:rPr>
                      </a:br>
                      <a:r>
                        <a:rPr lang="en-GB" sz="700" dirty="0">
                          <a:effectLst/>
                        </a:rPr>
                        <a:t>Vitamin D interventions did not reduce either risk or rate of falling </a:t>
                      </a:r>
                      <a:br>
                        <a:rPr lang="en-GB" sz="700" dirty="0">
                          <a:effectLst/>
                        </a:rPr>
                      </a:br>
                      <a:r>
                        <a:rPr lang="en-GB" sz="700" dirty="0">
                          <a:effectLst/>
                        </a:rPr>
                        <a:t>Home Safety assessment effective in reducing both rate and risk of falling, more effective in those at higher risk </a:t>
                      </a:r>
                      <a:br>
                        <a:rPr lang="en-GB" sz="700" dirty="0">
                          <a:effectLst/>
                        </a:rPr>
                      </a:br>
                      <a:r>
                        <a:rPr lang="en-GB" sz="700" dirty="0">
                          <a:effectLst/>
                        </a:rPr>
                        <a:t>Withdrawal of psychotropic medication reduced rate of falls but not risk of falling </a:t>
                      </a:r>
                      <a:br>
                        <a:rPr lang="en-GB" sz="700" dirty="0">
                          <a:effectLst/>
                        </a:rPr>
                      </a:br>
                      <a:r>
                        <a:rPr lang="en-GB" sz="700" dirty="0">
                          <a:effectLst/>
                        </a:rPr>
                        <a:t>Education interventions did not reduce risk or rate of falls. </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Falls service within hospital but decommissioned community falls pathway at Age UK</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20% of hip fractures result in a social care placement.  There are 200 hip fractures/year in ST, 170 new residential placements a year and 80 new nursing placements a year.  This means roughly 16% of new placements are due to hip fracture </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Short Term </a:t>
                      </a:r>
                      <a:endParaRPr lang="en-GB" sz="700">
                        <a:effectLst/>
                        <a:latin typeface="Calibri"/>
                        <a:ea typeface="Calibri"/>
                        <a:cs typeface="Times New Roman"/>
                      </a:endParaRPr>
                    </a:p>
                  </a:txBody>
                  <a:tcPr marL="24030" marR="24030" marT="0" marB="0"/>
                </a:tc>
              </a:tr>
              <a:tr h="640886">
                <a:tc>
                  <a:txBody>
                    <a:bodyPr/>
                    <a:lstStyle/>
                    <a:p>
                      <a:pPr>
                        <a:lnSpc>
                          <a:spcPct val="115000"/>
                        </a:lnSpc>
                        <a:spcAft>
                          <a:spcPts val="1000"/>
                        </a:spcAft>
                      </a:pPr>
                      <a:r>
                        <a:rPr lang="en-GB" sz="700">
                          <a:effectLst/>
                        </a:rPr>
                        <a:t>Risk of Stroke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Stroke Prevention</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Those with AF, smokers, previous stroke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High quality. Risk-reduction measures in primary stroke prevention include the use of antihypertensive medications, anticoagulants, platelet antiaggregants, reductase inhibitors (statins), smoking cessation, dietary intervention, weight loss, and exercise.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AF identification in primary care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Medium</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Medium</a:t>
                      </a:r>
                      <a:endParaRPr lang="en-GB" sz="700">
                        <a:effectLst/>
                        <a:latin typeface="Calibri"/>
                        <a:ea typeface="Calibri"/>
                        <a:cs typeface="Times New Roman"/>
                      </a:endParaRPr>
                    </a:p>
                  </a:txBody>
                  <a:tcPr marL="24030" marR="24030" marT="0" marB="0"/>
                </a:tc>
              </a:tr>
              <a:tr h="591303">
                <a:tc>
                  <a:txBody>
                    <a:bodyPr/>
                    <a:lstStyle/>
                    <a:p>
                      <a:pPr>
                        <a:lnSpc>
                          <a:spcPct val="115000"/>
                        </a:lnSpc>
                        <a:spcAft>
                          <a:spcPts val="1000"/>
                        </a:spcAft>
                      </a:pPr>
                      <a:r>
                        <a:rPr lang="en-GB" sz="700">
                          <a:effectLst/>
                        </a:rPr>
                        <a:t>Social Isolation</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Local Area Coordination</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socially isolated, frequent flyers</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Very low quality evidence for Local Area Coordination.  Locally produced evaluations elsewhere in England show a £4 social return on investment; however no available peer reviewed published research. </a:t>
                      </a:r>
                      <a:endParaRPr lang="en-GB" sz="700">
                        <a:effectLst/>
                        <a:latin typeface="Calibri"/>
                        <a:ea typeface="Calibri"/>
                        <a:cs typeface="Times New Roman"/>
                      </a:endParaRPr>
                    </a:p>
                  </a:txBody>
                  <a:tcPr marL="24030" marR="24030" marT="0" marB="0"/>
                </a:tc>
                <a:tc>
                  <a:txBody>
                    <a:bodyPr/>
                    <a:lstStyle/>
                    <a:p>
                      <a:endParaRPr lang="en-GB" sz="700">
                        <a:effectLst/>
                        <a:latin typeface="Calibri"/>
                        <a:cs typeface="Times New Roman"/>
                      </a:endParaRPr>
                    </a:p>
                  </a:txBody>
                  <a:tcPr marL="24030" marR="24030" marT="0" marB="0"/>
                </a:tc>
                <a:tc>
                  <a:txBody>
                    <a:bodyPr/>
                    <a:lstStyle/>
                    <a:p>
                      <a:pPr>
                        <a:lnSpc>
                          <a:spcPct val="115000"/>
                        </a:lnSpc>
                        <a:spcAft>
                          <a:spcPts val="1000"/>
                        </a:spcAft>
                      </a:pPr>
                      <a:r>
                        <a:rPr lang="en-GB" sz="700">
                          <a:effectLst/>
                        </a:rPr>
                        <a:t>Medium</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Short to Medium Term</a:t>
                      </a:r>
                      <a:endParaRPr lang="en-GB" sz="700" dirty="0">
                        <a:effectLst/>
                        <a:latin typeface="Calibri"/>
                        <a:ea typeface="Calibri"/>
                        <a:cs typeface="Times New Roman"/>
                      </a:endParaRPr>
                    </a:p>
                  </a:txBody>
                  <a:tcPr marL="24030" marR="24030" marT="0" marB="0"/>
                </a:tc>
              </a:tr>
              <a:tr h="1194877">
                <a:tc>
                  <a:txBody>
                    <a:bodyPr/>
                    <a:lstStyle/>
                    <a:p>
                      <a:pPr>
                        <a:lnSpc>
                          <a:spcPct val="115000"/>
                        </a:lnSpc>
                        <a:spcAft>
                          <a:spcPts val="1000"/>
                        </a:spcAft>
                      </a:pPr>
                      <a:r>
                        <a:rPr lang="en-GB" sz="700" dirty="0">
                          <a:effectLst/>
                        </a:rPr>
                        <a:t>Immediate risk of residential care</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Reablement</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At risk of residential care</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Low quality evidence for reablement. Cochrane review found no evidence to support the effectiveness of reablement of up to 12 weeks.  The review has acknowledged that the quality of evidence is very low and that there may be some small positive effects.  Reablement based home care packages were compared against usual home-care provision.  Mortality, quality of life, likelihood of transferring to residential care, and cost effectiveness were all considered.</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a:effectLst/>
                        </a:rPr>
                        <a:t>6-week reablement offered locally</a:t>
                      </a:r>
                      <a:endParaRPr lang="en-GB" sz="70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High</a:t>
                      </a:r>
                      <a:endParaRPr lang="en-GB" sz="700" dirty="0">
                        <a:effectLst/>
                        <a:latin typeface="Calibri"/>
                        <a:ea typeface="Calibri"/>
                        <a:cs typeface="Times New Roman"/>
                      </a:endParaRPr>
                    </a:p>
                  </a:txBody>
                  <a:tcPr marL="24030" marR="24030" marT="0" marB="0"/>
                </a:tc>
                <a:tc>
                  <a:txBody>
                    <a:bodyPr/>
                    <a:lstStyle/>
                    <a:p>
                      <a:pPr>
                        <a:lnSpc>
                          <a:spcPct val="115000"/>
                        </a:lnSpc>
                        <a:spcAft>
                          <a:spcPts val="1000"/>
                        </a:spcAft>
                      </a:pPr>
                      <a:r>
                        <a:rPr lang="en-GB" sz="700" dirty="0">
                          <a:effectLst/>
                        </a:rPr>
                        <a:t>Short Term</a:t>
                      </a:r>
                      <a:endParaRPr lang="en-GB" sz="700" dirty="0">
                        <a:effectLst/>
                        <a:latin typeface="Calibri"/>
                        <a:ea typeface="Calibri"/>
                        <a:cs typeface="Times New Roman"/>
                      </a:endParaRPr>
                    </a:p>
                  </a:txBody>
                  <a:tcPr marL="24030" marR="24030" marT="0" marB="0"/>
                </a:tc>
              </a:tr>
            </a:tbl>
          </a:graphicData>
        </a:graphic>
      </p:graphicFrame>
    </p:spTree>
    <p:extLst>
      <p:ext uri="{BB962C8B-B14F-4D97-AF65-F5344CB8AC3E}">
        <p14:creationId xmlns:p14="http://schemas.microsoft.com/office/powerpoint/2010/main" val="689242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1032</Words>
  <Application>Microsoft Office PowerPoint</Application>
  <PresentationFormat>On-screen Show (4:3)</PresentationFormat>
  <Paragraphs>230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Figure 1 – Level of Need for Social Care Prevention in South Tyneside.</vt:lpstr>
      <vt:lpstr>Figure 2 - Adult Social Care – Client Category Breakdown</vt:lpstr>
      <vt:lpstr>Figure 3 - South Tyneside Population Projections by Age Group</vt:lpstr>
      <vt:lpstr>Figure 4 – Total Clients (including projected growth)</vt:lpstr>
      <vt:lpstr>Figure 5 – Community Assets commissioned by the local authority</vt:lpstr>
      <vt:lpstr>Figure 6 – Types of Intervention</vt:lpstr>
    </vt:vector>
  </TitlesOfParts>
  <Company>South Tyneside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Tori Hunt</dc:creator>
  <cp:lastModifiedBy>Tori Hunt</cp:lastModifiedBy>
  <cp:revision>9</cp:revision>
  <dcterms:created xsi:type="dcterms:W3CDTF">2017-09-25T10:46:53Z</dcterms:created>
  <dcterms:modified xsi:type="dcterms:W3CDTF">2017-09-25T15:29:06Z</dcterms:modified>
</cp:coreProperties>
</file>